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32918400" cx="43891200"/>
  <p:notesSz cx="6858000" cy="9144000"/>
  <p:embeddedFontLst>
    <p:embeddedFont>
      <p:font typeface="Encode Sans"/>
      <p:regular r:id="rId7"/>
      <p:bold r:id="rId8"/>
    </p:embeddedFont>
    <p:embeddedFont>
      <p:font typeface="Quattrocento Sans"/>
      <p:regular r:id="rId9"/>
      <p:bold r:id="rId10"/>
      <p:italic r:id="rId11"/>
      <p:boldItalic r:id="rId12"/>
    </p:embeddedFont>
    <p:embeddedFont>
      <p:font typeface="Open Sans"/>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84">
          <p15:clr>
            <a:srgbClr val="FBAE40"/>
          </p15:clr>
        </p15:guide>
        <p15:guide id="2" pos="22872">
          <p15:clr>
            <a:srgbClr val="FBAE40"/>
          </p15:clr>
        </p15:guide>
        <p15:guide id="3" pos="4056">
          <p15:clr>
            <a:srgbClr val="FBAE40"/>
          </p15:clr>
        </p15:guide>
        <p15:guide id="4" orient="horz" pos="960">
          <p15:clr>
            <a:srgbClr val="FBAE40"/>
          </p15:clr>
        </p15:guide>
        <p15:guide id="5" orient="horz" pos="3072">
          <p15:clr>
            <a:srgbClr val="FBAE40"/>
          </p15:clr>
        </p15:guide>
        <p15:guide id="6" orient="horz" pos="2500">
          <p15:clr>
            <a:srgbClr val="FBAE40"/>
          </p15:clr>
        </p15:guide>
        <p15:guide id="7" orient="horz" pos="19992">
          <p15:clr>
            <a:srgbClr val="FBAE40"/>
          </p15:clr>
        </p15:guide>
        <p15:guide id="8" pos="744">
          <p15:clr>
            <a:srgbClr val="FBAE40"/>
          </p15:clr>
        </p15:guide>
        <p15:guide id="9" pos="6168">
          <p15:clr>
            <a:srgbClr val="FBAE40"/>
          </p15:clr>
        </p15:guide>
        <p15:guide id="10" orient="horz" pos="19104">
          <p15:clr>
            <a:srgbClr val="FBAE40"/>
          </p15:clr>
        </p15:guide>
        <p15:guide id="11" orient="horz" pos="19296">
          <p15:clr>
            <a:srgbClr val="9AA0A6"/>
          </p15:clr>
        </p15:guide>
      </p15:sldGuideLst>
    </p:ext>
    <p:ext uri="http://customooxmlschemas.google.com/">
      <go:slidesCustomData xmlns:go="http://customooxmlschemas.google.com/" r:id="rId17" roundtripDataSignature="AMtx7mjQ+gLALLsSCdeF87qmUssKlEjD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84" orient="horz"/>
        <p:guide pos="22872"/>
        <p:guide pos="4056"/>
        <p:guide pos="960" orient="horz"/>
        <p:guide pos="3072" orient="horz"/>
        <p:guide pos="2500" orient="horz"/>
        <p:guide pos="19992" orient="horz"/>
        <p:guide pos="744"/>
        <p:guide pos="6168"/>
        <p:guide pos="19104" orient="horz"/>
        <p:guide pos="19296"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QuattrocentoSans-italic.fntdata"/><Relationship Id="rId10" Type="http://schemas.openxmlformats.org/officeDocument/2006/relationships/font" Target="fonts/QuattrocentoSans-bold.fntdata"/><Relationship Id="rId13" Type="http://schemas.openxmlformats.org/officeDocument/2006/relationships/font" Target="fonts/OpenSans-regular.fntdata"/><Relationship Id="rId12" Type="http://schemas.openxmlformats.org/officeDocument/2006/relationships/font" Target="fonts/Quattrocento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QuattrocentoSans-regular.fntdata"/><Relationship Id="rId15" Type="http://schemas.openxmlformats.org/officeDocument/2006/relationships/font" Target="fonts/OpenSans-italic.fntdata"/><Relationship Id="rId14" Type="http://schemas.openxmlformats.org/officeDocument/2006/relationships/font" Target="fonts/OpenSans-bold.fntdata"/><Relationship Id="rId17" Type="http://customschemas.google.com/relationships/presentationmetadata" Target="metadata"/><Relationship Id="rId16"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EncodeSans-regular.fntdata"/><Relationship Id="rId8" Type="http://schemas.openxmlformats.org/officeDocument/2006/relationships/font" Target="fonts/EncodeSa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4838"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 name="Google Shape;3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 name="Google Shape;3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5" name="Shape 15"/>
        <p:cNvGrpSpPr/>
        <p:nvPr/>
      </p:nvGrpSpPr>
      <p:grpSpPr>
        <a:xfrm>
          <a:off x="0" y="0"/>
          <a:ext cx="0" cy="0"/>
          <a:chOff x="0" y="0"/>
          <a:chExt cx="0" cy="0"/>
        </a:xfrm>
      </p:grpSpPr>
      <p:sp>
        <p:nvSpPr>
          <p:cNvPr id="16" name="Google Shape;16;p6"/>
          <p:cNvSpPr/>
          <p:nvPr/>
        </p:nvSpPr>
        <p:spPr>
          <a:xfrm>
            <a:off x="0" y="0"/>
            <a:ext cx="43891200" cy="5943600"/>
          </a:xfrm>
          <a:prstGeom prst="rect">
            <a:avLst/>
          </a:prstGeom>
          <a:solidFill>
            <a:srgbClr val="33006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6"/>
          <p:cNvSpPr/>
          <p:nvPr/>
        </p:nvSpPr>
        <p:spPr>
          <a:xfrm>
            <a:off x="0" y="29260800"/>
            <a:ext cx="43891200" cy="3657600"/>
          </a:xfrm>
          <a:prstGeom prst="rect">
            <a:avLst/>
          </a:prstGeom>
          <a:solidFill>
            <a:srgbClr val="B7A5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close up of a logo&#10;&#10;Description automatically generated" id="18" name="Google Shape;18;p6"/>
          <p:cNvPicPr preferRelativeResize="0"/>
          <p:nvPr/>
        </p:nvPicPr>
        <p:blipFill rotWithShape="1">
          <a:blip r:embed="rId2">
            <a:alphaModFix/>
          </a:blip>
          <a:srcRect b="0" l="0" r="0" t="0"/>
          <a:stretch/>
        </p:blipFill>
        <p:spPr>
          <a:xfrm>
            <a:off x="38303200" y="31042708"/>
            <a:ext cx="5588000" cy="1866900"/>
          </a:xfrm>
          <a:prstGeom prst="rect">
            <a:avLst/>
          </a:prstGeom>
          <a:noFill/>
          <a:ln>
            <a:noFill/>
          </a:ln>
        </p:spPr>
      </p:pic>
      <p:pic>
        <p:nvPicPr>
          <p:cNvPr id="19" name="Google Shape;19;p6"/>
          <p:cNvPicPr preferRelativeResize="0"/>
          <p:nvPr/>
        </p:nvPicPr>
        <p:blipFill rotWithShape="1">
          <a:blip r:embed="rId3">
            <a:alphaModFix/>
          </a:blip>
          <a:srcRect b="0" l="0" r="86322" t="0"/>
          <a:stretch/>
        </p:blipFill>
        <p:spPr>
          <a:xfrm>
            <a:off x="-101601" y="1070649"/>
            <a:ext cx="6021138" cy="3813389"/>
          </a:xfrm>
          <a:prstGeom prst="rect">
            <a:avLst/>
          </a:prstGeom>
          <a:noFill/>
          <a:ln>
            <a:noFill/>
          </a:ln>
        </p:spPr>
      </p:pic>
      <p:pic>
        <p:nvPicPr>
          <p:cNvPr id="20" name="Google Shape;20;p6"/>
          <p:cNvPicPr preferRelativeResize="0"/>
          <p:nvPr/>
        </p:nvPicPr>
        <p:blipFill rotWithShape="1">
          <a:blip r:embed="rId4">
            <a:alphaModFix/>
          </a:blip>
          <a:srcRect b="0" l="0" r="0" t="0"/>
          <a:stretch/>
        </p:blipFill>
        <p:spPr>
          <a:xfrm>
            <a:off x="1117600" y="29972000"/>
            <a:ext cx="7485763" cy="21272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1" name="Shape 21"/>
        <p:cNvGrpSpPr/>
        <p:nvPr/>
      </p:nvGrpSpPr>
      <p:grpSpPr>
        <a:xfrm>
          <a:off x="0" y="0"/>
          <a:ext cx="0" cy="0"/>
          <a:chOff x="0" y="0"/>
          <a:chExt cx="0" cy="0"/>
        </a:xfrm>
      </p:grpSpPr>
      <p:sp>
        <p:nvSpPr>
          <p:cNvPr id="22" name="Google Shape;22;p7"/>
          <p:cNvSpPr/>
          <p:nvPr/>
        </p:nvSpPr>
        <p:spPr>
          <a:xfrm>
            <a:off x="0" y="0"/>
            <a:ext cx="43891200" cy="5943600"/>
          </a:xfrm>
          <a:prstGeom prst="rect">
            <a:avLst/>
          </a:prstGeom>
          <a:solidFill>
            <a:srgbClr val="33006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7"/>
          <p:cNvSpPr/>
          <p:nvPr/>
        </p:nvSpPr>
        <p:spPr>
          <a:xfrm>
            <a:off x="0" y="29260800"/>
            <a:ext cx="43891200" cy="3657600"/>
          </a:xfrm>
          <a:prstGeom prst="rect">
            <a:avLst/>
          </a:prstGeom>
          <a:solidFill>
            <a:srgbClr val="B7A5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close up of a logo&#10;&#10;Description automatically generated" id="24" name="Google Shape;24;p7"/>
          <p:cNvPicPr preferRelativeResize="0"/>
          <p:nvPr/>
        </p:nvPicPr>
        <p:blipFill rotWithShape="1">
          <a:blip r:embed="rId2">
            <a:alphaModFix/>
          </a:blip>
          <a:srcRect b="0" l="0" r="0" t="0"/>
          <a:stretch/>
        </p:blipFill>
        <p:spPr>
          <a:xfrm>
            <a:off x="38303200" y="31042708"/>
            <a:ext cx="5588000" cy="1866900"/>
          </a:xfrm>
          <a:prstGeom prst="rect">
            <a:avLst/>
          </a:prstGeom>
          <a:noFill/>
          <a:ln>
            <a:noFill/>
          </a:ln>
        </p:spPr>
      </p:pic>
      <p:pic>
        <p:nvPicPr>
          <p:cNvPr id="25" name="Google Shape;25;p7"/>
          <p:cNvPicPr preferRelativeResize="0"/>
          <p:nvPr/>
        </p:nvPicPr>
        <p:blipFill rotWithShape="1">
          <a:blip r:embed="rId3">
            <a:alphaModFix/>
          </a:blip>
          <a:srcRect b="0" l="0" r="0" t="0"/>
          <a:stretch/>
        </p:blipFill>
        <p:spPr>
          <a:xfrm>
            <a:off x="-101601" y="1070649"/>
            <a:ext cx="44019216" cy="3813389"/>
          </a:xfrm>
          <a:prstGeom prst="rect">
            <a:avLst/>
          </a:prstGeom>
          <a:noFill/>
          <a:ln>
            <a:noFill/>
          </a:ln>
        </p:spPr>
      </p:pic>
      <p:sp>
        <p:nvSpPr>
          <p:cNvPr id="26" name="Google Shape;26;p7"/>
          <p:cNvSpPr txBox="1"/>
          <p:nvPr/>
        </p:nvSpPr>
        <p:spPr>
          <a:xfrm>
            <a:off x="38912800" y="1231900"/>
            <a:ext cx="4978400" cy="33547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1200"/>
              <a:buFont typeface="Arial"/>
              <a:buNone/>
            </a:pPr>
            <a:r>
              <a:rPr b="1" i="1" lang="en-US" sz="21200" u="none" cap="none" strike="noStrike">
                <a:solidFill>
                  <a:schemeClr val="lt1"/>
                </a:solidFill>
                <a:latin typeface="Arial"/>
                <a:ea typeface="Arial"/>
                <a:cs typeface="Arial"/>
                <a:sym typeface="Arial"/>
              </a:rPr>
              <a:t>01</a:t>
            </a:r>
            <a:endParaRPr b="0" i="0" sz="1400" u="none" cap="none" strike="noStrike">
              <a:solidFill>
                <a:srgbClr val="000000"/>
              </a:solidFill>
              <a:latin typeface="Arial"/>
              <a:ea typeface="Arial"/>
              <a:cs typeface="Arial"/>
              <a:sym typeface="Arial"/>
            </a:endParaRPr>
          </a:p>
        </p:txBody>
      </p:sp>
      <p:pic>
        <p:nvPicPr>
          <p:cNvPr id="27" name="Google Shape;27;p7"/>
          <p:cNvPicPr preferRelativeResize="0"/>
          <p:nvPr/>
        </p:nvPicPr>
        <p:blipFill rotWithShape="1">
          <a:blip r:embed="rId4">
            <a:alphaModFix/>
          </a:blip>
          <a:srcRect b="0" l="0" r="0" t="0"/>
          <a:stretch/>
        </p:blipFill>
        <p:spPr>
          <a:xfrm>
            <a:off x="1117600" y="29972000"/>
            <a:ext cx="7485763" cy="21272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3017520" y="1752607"/>
            <a:ext cx="37856160" cy="6362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21120"/>
              <a:buFont typeface="Calibri"/>
              <a:buNone/>
              <a:defRPr b="0" i="0" sz="2112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3017520" y="8763000"/>
            <a:ext cx="37856160" cy="20886422"/>
          </a:xfrm>
          <a:prstGeom prst="rect">
            <a:avLst/>
          </a:prstGeom>
          <a:noFill/>
          <a:ln>
            <a:noFill/>
          </a:ln>
        </p:spPr>
        <p:txBody>
          <a:bodyPr anchorCtr="0" anchor="t" bIns="45700" lIns="91425" spcFirstLastPara="1" rIns="91425" wrap="square" tIns="45700">
            <a:normAutofit/>
          </a:bodyPr>
          <a:lstStyle>
            <a:lvl1pPr indent="-1082040" lvl="0" marL="457200" marR="0" rtl="0" algn="l">
              <a:lnSpc>
                <a:spcPct val="90000"/>
              </a:lnSpc>
              <a:spcBef>
                <a:spcPts val="4800"/>
              </a:spcBef>
              <a:spcAft>
                <a:spcPts val="0"/>
              </a:spcAft>
              <a:buClr>
                <a:schemeClr val="dk1"/>
              </a:buClr>
              <a:buSzPts val="13440"/>
              <a:buFont typeface="Arial"/>
              <a:buChar char="•"/>
              <a:defRPr b="0" i="0" sz="13439" u="none" cap="none" strike="noStrike">
                <a:solidFill>
                  <a:schemeClr val="dk1"/>
                </a:solidFill>
                <a:latin typeface="Calibri"/>
                <a:ea typeface="Calibri"/>
                <a:cs typeface="Calibri"/>
                <a:sym typeface="Calibri"/>
              </a:defRPr>
            </a:lvl1pPr>
            <a:lvl2pPr indent="-960120" lvl="1" marL="914400" marR="0" rtl="0" algn="l">
              <a:lnSpc>
                <a:spcPct val="90000"/>
              </a:lnSpc>
              <a:spcBef>
                <a:spcPts val="2400"/>
              </a:spcBef>
              <a:spcAft>
                <a:spcPts val="0"/>
              </a:spcAft>
              <a:buClr>
                <a:schemeClr val="dk1"/>
              </a:buClr>
              <a:buSzPts val="11520"/>
              <a:buFont typeface="Arial"/>
              <a:buChar char="•"/>
              <a:defRPr b="0" i="0" sz="11520" u="none" cap="none" strike="noStrike">
                <a:solidFill>
                  <a:schemeClr val="dk1"/>
                </a:solidFill>
                <a:latin typeface="Calibri"/>
                <a:ea typeface="Calibri"/>
                <a:cs typeface="Calibri"/>
                <a:sym typeface="Calibri"/>
              </a:defRPr>
            </a:lvl2pPr>
            <a:lvl3pPr indent="-838200" lvl="2" marL="1371600" marR="0" rtl="0" algn="l">
              <a:lnSpc>
                <a:spcPct val="90000"/>
              </a:lnSpc>
              <a:spcBef>
                <a:spcPts val="240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3pPr>
            <a:lvl4pPr indent="-777239" lvl="3" marL="1828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4pPr>
            <a:lvl5pPr indent="-777239" lvl="4" marL="22860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5pPr>
            <a:lvl6pPr indent="-777239" lvl="5" marL="27432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6pPr>
            <a:lvl7pPr indent="-777239" lvl="6" marL="32004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7pPr>
            <a:lvl8pPr indent="-777239" lvl="7" marL="36576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8pPr>
            <a:lvl9pPr indent="-777240" lvl="8" marL="4114800" marR="0" rtl="0" algn="l">
              <a:lnSpc>
                <a:spcPct val="90000"/>
              </a:lnSpc>
              <a:spcBef>
                <a:spcPts val="2400"/>
              </a:spcBef>
              <a:spcAft>
                <a:spcPts val="0"/>
              </a:spcAft>
              <a:buClr>
                <a:schemeClr val="dk1"/>
              </a:buClr>
              <a:buSzPts val="8640"/>
              <a:buFont typeface="Arial"/>
              <a:buChar char="•"/>
              <a:defRPr b="0" i="0" sz="864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3017520" y="30510487"/>
            <a:ext cx="9875520" cy="1752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76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14538960" y="30510487"/>
            <a:ext cx="14813280" cy="17526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576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30998160" y="30510487"/>
            <a:ext cx="9875520" cy="17526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5760"/>
              <a:buFont typeface="Arial"/>
              <a:buNone/>
              <a:defRPr b="0" i="0" sz="576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4.png"/><Relationship Id="rId11" Type="http://schemas.openxmlformats.org/officeDocument/2006/relationships/image" Target="../media/image14.png"/><Relationship Id="rId10" Type="http://schemas.openxmlformats.org/officeDocument/2006/relationships/image" Target="../media/image3.png"/><Relationship Id="rId12" Type="http://schemas.openxmlformats.org/officeDocument/2006/relationships/image" Target="../media/image16.png"/><Relationship Id="rId9"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2.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2"/>
          <p:cNvSpPr txBox="1"/>
          <p:nvPr/>
        </p:nvSpPr>
        <p:spPr>
          <a:xfrm>
            <a:off x="6388100" y="1455703"/>
            <a:ext cx="29489400" cy="277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0"/>
              <a:buFont typeface="Arial"/>
              <a:buNone/>
            </a:pPr>
            <a:r>
              <a:rPr b="1" lang="en-US" sz="8700">
                <a:solidFill>
                  <a:schemeClr val="lt1"/>
                </a:solidFill>
                <a:latin typeface="Encode Sans"/>
                <a:ea typeface="Encode Sans"/>
                <a:cs typeface="Encode Sans"/>
                <a:sym typeface="Encode Sans"/>
              </a:rPr>
              <a:t>ACOUSTIC MEASUREMENT OF MELT JACKET THICKNESS AROUND A DESCENDING ICE MELT PROBE</a:t>
            </a:r>
            <a:endParaRPr b="0" i="0" sz="8400" u="none" cap="none" strike="noStrike">
              <a:solidFill>
                <a:srgbClr val="000000"/>
              </a:solidFill>
              <a:latin typeface="Arial"/>
              <a:ea typeface="Arial"/>
              <a:cs typeface="Arial"/>
              <a:sym typeface="Arial"/>
            </a:endParaRPr>
          </a:p>
        </p:txBody>
      </p:sp>
      <p:sp>
        <p:nvSpPr>
          <p:cNvPr id="34" name="Google Shape;34;p2"/>
          <p:cNvSpPr txBox="1"/>
          <p:nvPr/>
        </p:nvSpPr>
        <p:spPr>
          <a:xfrm>
            <a:off x="6388100" y="4321850"/>
            <a:ext cx="294894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200"/>
              <a:buFont typeface="Arial"/>
              <a:buNone/>
            </a:pPr>
            <a:r>
              <a:rPr b="1" i="0" lang="en-US" sz="4200" u="none" cap="none" strike="noStrike">
                <a:solidFill>
                  <a:srgbClr val="B7A57A"/>
                </a:solidFill>
                <a:latin typeface="Encode Sans"/>
                <a:ea typeface="Encode Sans"/>
                <a:cs typeface="Encode Sans"/>
                <a:sym typeface="Encode Sans"/>
              </a:rPr>
              <a:t>STUDENTS:  </a:t>
            </a:r>
            <a:r>
              <a:rPr b="1" lang="en-US" sz="3500">
                <a:solidFill>
                  <a:srgbClr val="B7A57A"/>
                </a:solidFill>
                <a:latin typeface="Encode Sans"/>
                <a:ea typeface="Encode Sans"/>
                <a:cs typeface="Encode Sans"/>
                <a:sym typeface="Encode Sans"/>
              </a:rPr>
              <a:t>Cole Kaufmann, Emmett Miller, and Erik Petersen</a:t>
            </a:r>
            <a:endParaRPr b="1" i="0" sz="3500" u="none" cap="none" strike="noStrike">
              <a:solidFill>
                <a:srgbClr val="B7A57A"/>
              </a:solidFill>
              <a:latin typeface="Encode Sans"/>
              <a:ea typeface="Encode Sans"/>
              <a:cs typeface="Encode Sans"/>
              <a:sym typeface="Encode Sans"/>
            </a:endParaRPr>
          </a:p>
        </p:txBody>
      </p:sp>
      <p:sp>
        <p:nvSpPr>
          <p:cNvPr id="35" name="Google Shape;35;p2"/>
          <p:cNvSpPr txBox="1"/>
          <p:nvPr/>
        </p:nvSpPr>
        <p:spPr>
          <a:xfrm>
            <a:off x="9791700" y="30026649"/>
            <a:ext cx="26034900" cy="2570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4200"/>
              <a:buFont typeface="Arial"/>
              <a:buNone/>
            </a:pPr>
            <a:r>
              <a:rPr b="1" i="0" lang="en-US" sz="4200" u="none" cap="none" strike="noStrike">
                <a:solidFill>
                  <a:schemeClr val="lt1"/>
                </a:solidFill>
                <a:latin typeface="Encode Sans"/>
                <a:ea typeface="Encode Sans"/>
                <a:cs typeface="Encode Sans"/>
                <a:sym typeface="Encode Sans"/>
              </a:rPr>
              <a:t>ADVISORS:  </a:t>
            </a:r>
            <a:r>
              <a:rPr b="1" i="0" lang="en-US" sz="3500" u="none" cap="none" strike="noStrike">
                <a:solidFill>
                  <a:schemeClr val="lt1"/>
                </a:solidFill>
                <a:latin typeface="Encode Sans"/>
                <a:ea typeface="Encode Sans"/>
                <a:cs typeface="Encode Sans"/>
                <a:sym typeface="Encode Sans"/>
              </a:rPr>
              <a:t> </a:t>
            </a:r>
            <a:r>
              <a:rPr b="1" lang="en-US" sz="3500">
                <a:solidFill>
                  <a:schemeClr val="lt1"/>
                </a:solidFill>
                <a:latin typeface="Encode Sans"/>
                <a:ea typeface="Encode Sans"/>
                <a:cs typeface="Encode Sans"/>
                <a:sym typeface="Encode Sans"/>
              </a:rPr>
              <a:t>Dr. Dale Winebrenner</a:t>
            </a:r>
            <a:endParaRPr b="1" sz="3500">
              <a:solidFill>
                <a:schemeClr val="lt1"/>
              </a:solidFill>
              <a:latin typeface="Encode Sans"/>
              <a:ea typeface="Encode Sans"/>
              <a:cs typeface="Encode Sans"/>
              <a:sym typeface="Encode Sans"/>
            </a:endParaRPr>
          </a:p>
          <a:p>
            <a:pPr indent="0" lvl="0" marL="0" marR="0" rtl="0" algn="l">
              <a:lnSpc>
                <a:spcPct val="150000"/>
              </a:lnSpc>
              <a:spcBef>
                <a:spcPts val="0"/>
              </a:spcBef>
              <a:spcAft>
                <a:spcPts val="0"/>
              </a:spcAft>
              <a:buClr>
                <a:srgbClr val="000000"/>
              </a:buClr>
              <a:buSzPts val="4200"/>
              <a:buFont typeface="Arial"/>
              <a:buNone/>
            </a:pPr>
            <a:r>
              <a:rPr b="1" i="0" lang="en-US" sz="4200" u="none" cap="none" strike="noStrike">
                <a:solidFill>
                  <a:schemeClr val="lt1"/>
                </a:solidFill>
                <a:latin typeface="Encode Sans"/>
                <a:ea typeface="Encode Sans"/>
                <a:cs typeface="Encode Sans"/>
                <a:sym typeface="Encode Sans"/>
              </a:rPr>
              <a:t>SPONSORS:  </a:t>
            </a:r>
            <a:r>
              <a:rPr b="1" lang="en-US" sz="3500">
                <a:solidFill>
                  <a:schemeClr val="lt1"/>
                </a:solidFill>
                <a:latin typeface="Encode Sans"/>
                <a:ea typeface="Encode Sans"/>
                <a:cs typeface="Encode Sans"/>
                <a:sym typeface="Encode Sans"/>
              </a:rPr>
              <a:t>Applied Physics Laboratory</a:t>
            </a:r>
            <a:r>
              <a:rPr b="1" i="0" lang="en-US" sz="3500" u="none" cap="none" strike="noStrike">
                <a:solidFill>
                  <a:schemeClr val="lt1"/>
                </a:solidFill>
                <a:latin typeface="Encode Sans"/>
                <a:ea typeface="Encode Sans"/>
                <a:cs typeface="Encode Sans"/>
                <a:sym typeface="Encode Sans"/>
              </a:rPr>
              <a:t>, </a:t>
            </a:r>
            <a:r>
              <a:rPr b="1" lang="en-US" sz="3500">
                <a:solidFill>
                  <a:schemeClr val="lt1"/>
                </a:solidFill>
                <a:latin typeface="Encode Sans"/>
                <a:ea typeface="Encode Sans"/>
                <a:cs typeface="Encode Sans"/>
                <a:sym typeface="Encode Sans"/>
              </a:rPr>
              <a:t>University of Washington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3500"/>
              <a:buFont typeface="Arial"/>
              <a:buNone/>
            </a:pPr>
            <a:r>
              <a:t/>
            </a:r>
            <a:endParaRPr b="1" i="0" sz="3500" u="none" cap="none" strike="noStrike">
              <a:solidFill>
                <a:schemeClr val="lt1"/>
              </a:solidFill>
              <a:latin typeface="Encode Sans"/>
              <a:ea typeface="Encode Sans"/>
              <a:cs typeface="Encode Sans"/>
              <a:sym typeface="Encode Sans"/>
            </a:endParaRPr>
          </a:p>
        </p:txBody>
      </p:sp>
      <p:sp>
        <p:nvSpPr>
          <p:cNvPr id="36" name="Google Shape;36;p2"/>
          <p:cNvSpPr txBox="1"/>
          <p:nvPr/>
        </p:nvSpPr>
        <p:spPr>
          <a:xfrm>
            <a:off x="1181100" y="8189783"/>
            <a:ext cx="12190500" cy="3129600"/>
          </a:xfrm>
          <a:prstGeom prst="rect">
            <a:avLst/>
          </a:prstGeom>
          <a:noFill/>
          <a:ln>
            <a:noFill/>
          </a:ln>
        </p:spPr>
        <p:txBody>
          <a:bodyPr anchorCtr="0" anchor="t" bIns="44425" lIns="88875" spcFirstLastPara="1" rIns="88875" wrap="square" tIns="44425">
            <a:spAutoFit/>
          </a:bodyPr>
          <a:lstStyle/>
          <a:p>
            <a:pPr indent="-444489" lvl="0" marL="444489" marR="0" rtl="0" algn="l">
              <a:lnSpc>
                <a:spcPct val="115000"/>
              </a:lnSpc>
              <a:spcBef>
                <a:spcPts val="0"/>
              </a:spcBef>
              <a:spcAft>
                <a:spcPts val="0"/>
              </a:spcAft>
              <a:buClr>
                <a:schemeClr val="dk2"/>
              </a:buClr>
              <a:buSzPts val="2500"/>
              <a:buFont typeface="Arial"/>
              <a:buChar char="•"/>
            </a:pPr>
            <a:r>
              <a:rPr lang="en-US" sz="2500">
                <a:solidFill>
                  <a:schemeClr val="dk2"/>
                </a:solidFill>
                <a:latin typeface="Open Sans"/>
                <a:ea typeface="Open Sans"/>
                <a:cs typeface="Open Sans"/>
                <a:sym typeface="Open Sans"/>
              </a:rPr>
              <a:t>Subglacial lakes are some of the last unexplored regions of Earth.</a:t>
            </a:r>
            <a:endParaRPr sz="2500">
              <a:solidFill>
                <a:schemeClr val="dk2"/>
              </a:solidFill>
              <a:latin typeface="Open Sans"/>
              <a:ea typeface="Open Sans"/>
              <a:cs typeface="Open Sans"/>
              <a:sym typeface="Open Sans"/>
            </a:endParaRPr>
          </a:p>
          <a:p>
            <a:pPr indent="-444489" lvl="0" marL="444489" marR="0" rtl="0" algn="l">
              <a:lnSpc>
                <a:spcPct val="115000"/>
              </a:lnSpc>
              <a:spcBef>
                <a:spcPts val="0"/>
              </a:spcBef>
              <a:spcAft>
                <a:spcPts val="0"/>
              </a:spcAft>
              <a:buClr>
                <a:schemeClr val="dk2"/>
              </a:buClr>
              <a:buSzPts val="2500"/>
              <a:buFont typeface="Open Sans"/>
              <a:buChar char="•"/>
            </a:pPr>
            <a:r>
              <a:rPr lang="en-US" sz="2500">
                <a:solidFill>
                  <a:schemeClr val="dk2"/>
                </a:solidFill>
                <a:latin typeface="Open Sans"/>
                <a:ea typeface="Open Sans"/>
                <a:cs typeface="Open Sans"/>
                <a:sym typeface="Open Sans"/>
              </a:rPr>
              <a:t>Exploring these lakes could provide unique insight into environments analogous to those on other planets which may harbor extraterrestrial life.</a:t>
            </a:r>
            <a:endParaRPr sz="2500">
              <a:solidFill>
                <a:schemeClr val="dk2"/>
              </a:solidFill>
              <a:latin typeface="Open Sans"/>
              <a:ea typeface="Open Sans"/>
              <a:cs typeface="Open Sans"/>
              <a:sym typeface="Open Sans"/>
            </a:endParaRPr>
          </a:p>
          <a:p>
            <a:pPr indent="-444489" lvl="0" marL="444489" marR="0" rtl="0" algn="l">
              <a:lnSpc>
                <a:spcPct val="115000"/>
              </a:lnSpc>
              <a:spcBef>
                <a:spcPts val="0"/>
              </a:spcBef>
              <a:spcAft>
                <a:spcPts val="0"/>
              </a:spcAft>
              <a:buClr>
                <a:schemeClr val="dk2"/>
              </a:buClr>
              <a:buSzPts val="2500"/>
              <a:buFont typeface="Open Sans"/>
              <a:buChar char="•"/>
            </a:pPr>
            <a:r>
              <a:rPr lang="en-US" sz="2500">
                <a:solidFill>
                  <a:schemeClr val="dk2"/>
                </a:solidFill>
                <a:latin typeface="Open Sans"/>
                <a:ea typeface="Open Sans"/>
                <a:cs typeface="Open Sans"/>
                <a:sym typeface="Open Sans"/>
              </a:rPr>
              <a:t>Reaching a depth of 5 km with an ice melt probe could serve as a proof of concept for deployment to Antarctica.</a:t>
            </a:r>
            <a:endParaRPr sz="2500">
              <a:solidFill>
                <a:schemeClr val="dk2"/>
              </a:solidFill>
              <a:latin typeface="Open Sans"/>
              <a:ea typeface="Open Sans"/>
              <a:cs typeface="Open Sans"/>
              <a:sym typeface="Open Sans"/>
            </a:endParaRPr>
          </a:p>
          <a:p>
            <a:pPr indent="-444489" lvl="0" marL="444489" marR="0" rtl="0" algn="l">
              <a:lnSpc>
                <a:spcPct val="115000"/>
              </a:lnSpc>
              <a:spcBef>
                <a:spcPts val="0"/>
              </a:spcBef>
              <a:spcAft>
                <a:spcPts val="0"/>
              </a:spcAft>
              <a:buClr>
                <a:schemeClr val="dk2"/>
              </a:buClr>
              <a:buSzPts val="2500"/>
              <a:buFont typeface="Arial"/>
              <a:buChar char="•"/>
            </a:pPr>
            <a:r>
              <a:rPr lang="en-US" sz="2500">
                <a:solidFill>
                  <a:schemeClr val="dk2"/>
                </a:solidFill>
                <a:latin typeface="Open Sans"/>
                <a:ea typeface="Open Sans"/>
                <a:cs typeface="Open Sans"/>
                <a:sym typeface="Open Sans"/>
              </a:rPr>
              <a:t>Right now, the ice diver probe has no telemetry, limiting the depth it can reach.</a:t>
            </a:r>
            <a:endParaRPr sz="2500">
              <a:solidFill>
                <a:schemeClr val="dk2"/>
              </a:solidFill>
              <a:latin typeface="Open Sans"/>
              <a:ea typeface="Open Sans"/>
              <a:cs typeface="Open Sans"/>
              <a:sym typeface="Open Sans"/>
            </a:endParaRPr>
          </a:p>
        </p:txBody>
      </p:sp>
      <p:sp>
        <p:nvSpPr>
          <p:cNvPr id="37" name="Google Shape;37;p2"/>
          <p:cNvSpPr/>
          <p:nvPr/>
        </p:nvSpPr>
        <p:spPr>
          <a:xfrm>
            <a:off x="1181100" y="6962915"/>
            <a:ext cx="12190509" cy="889000"/>
          </a:xfrm>
          <a:prstGeom prst="rect">
            <a:avLst/>
          </a:prstGeom>
          <a:solidFill>
            <a:srgbClr val="B7A57A"/>
          </a:solidFill>
          <a:ln>
            <a:noFill/>
          </a:ln>
        </p:spPr>
        <p:txBody>
          <a:bodyPr anchorCtr="0" anchor="ctr" bIns="0" lIns="133300" spcFirstLastPara="1" rIns="133300" wrap="square" tIns="0">
            <a:noAutofit/>
          </a:bodyPr>
          <a:lstStyle/>
          <a:p>
            <a:pPr indent="0" lvl="0" marL="0" marR="0" rtl="0" algn="ctr">
              <a:lnSpc>
                <a:spcPct val="100000"/>
              </a:lnSpc>
              <a:spcBef>
                <a:spcPts val="0"/>
              </a:spcBef>
              <a:spcAft>
                <a:spcPts val="0"/>
              </a:spcAft>
              <a:buClr>
                <a:srgbClr val="000000"/>
              </a:buClr>
              <a:buSzPts val="3500"/>
              <a:buFont typeface="Arial"/>
              <a:buNone/>
            </a:pPr>
            <a:r>
              <a:rPr b="1" lang="en-US" sz="3500">
                <a:solidFill>
                  <a:srgbClr val="FFFFFF"/>
                </a:solidFill>
                <a:latin typeface="Encode Sans"/>
                <a:ea typeface="Encode Sans"/>
                <a:cs typeface="Encode Sans"/>
                <a:sym typeface="Encode Sans"/>
              </a:rPr>
              <a:t>Motivation</a:t>
            </a:r>
            <a:endParaRPr b="0" i="0" sz="1400" u="none" cap="none" strike="noStrike">
              <a:solidFill>
                <a:srgbClr val="000000"/>
              </a:solidFill>
              <a:latin typeface="Arial"/>
              <a:ea typeface="Arial"/>
              <a:cs typeface="Arial"/>
              <a:sym typeface="Arial"/>
            </a:endParaRPr>
          </a:p>
        </p:txBody>
      </p:sp>
      <p:sp>
        <p:nvSpPr>
          <p:cNvPr id="38" name="Google Shape;38;p2"/>
          <p:cNvSpPr txBox="1"/>
          <p:nvPr/>
        </p:nvSpPr>
        <p:spPr>
          <a:xfrm>
            <a:off x="1181100" y="13211627"/>
            <a:ext cx="6121500" cy="4707600"/>
          </a:xfrm>
          <a:prstGeom prst="rect">
            <a:avLst/>
          </a:prstGeom>
          <a:noFill/>
          <a:ln>
            <a:noFill/>
          </a:ln>
        </p:spPr>
        <p:txBody>
          <a:bodyPr anchorCtr="0" anchor="t" bIns="44425" lIns="88875" spcFirstLastPara="1" rIns="88875" wrap="square" tIns="44425">
            <a:spAutoFit/>
          </a:bodyPr>
          <a:lstStyle/>
          <a:p>
            <a:pPr indent="-444489" lvl="0" marL="444489" marR="0" rtl="0" algn="l">
              <a:lnSpc>
                <a:spcPct val="110000"/>
              </a:lnSpc>
              <a:spcBef>
                <a:spcPts val="0"/>
              </a:spcBef>
              <a:spcAft>
                <a:spcPts val="0"/>
              </a:spcAft>
              <a:buClr>
                <a:schemeClr val="dk2"/>
              </a:buClr>
              <a:buSzPts val="2500"/>
              <a:buFont typeface="Arial"/>
              <a:buChar char="•"/>
            </a:pPr>
            <a:r>
              <a:rPr lang="en-US" sz="2500">
                <a:solidFill>
                  <a:schemeClr val="dk2"/>
                </a:solidFill>
                <a:latin typeface="Open Sans"/>
                <a:ea typeface="Open Sans"/>
                <a:cs typeface="Open Sans"/>
                <a:sym typeface="Open Sans"/>
              </a:rPr>
              <a:t>Our goal is to design and build a circuit to take acoustical measurements of ice jacket melt thickness around this descending ice probe.</a:t>
            </a:r>
            <a:endParaRPr sz="2500">
              <a:solidFill>
                <a:schemeClr val="dk2"/>
              </a:solidFill>
              <a:latin typeface="Open Sans"/>
              <a:ea typeface="Open Sans"/>
              <a:cs typeface="Open Sans"/>
              <a:sym typeface="Open Sans"/>
            </a:endParaRPr>
          </a:p>
          <a:p>
            <a:pPr indent="-444489" lvl="0" marL="444489" marR="0" rtl="0" algn="l">
              <a:lnSpc>
                <a:spcPct val="110000"/>
              </a:lnSpc>
              <a:spcBef>
                <a:spcPts val="0"/>
              </a:spcBef>
              <a:spcAft>
                <a:spcPts val="0"/>
              </a:spcAft>
              <a:buClr>
                <a:schemeClr val="dk2"/>
              </a:buClr>
              <a:buSzPts val="2500"/>
              <a:buFont typeface="Arial"/>
              <a:buChar char="•"/>
            </a:pPr>
            <a:r>
              <a:rPr lang="en-US" sz="2500">
                <a:solidFill>
                  <a:schemeClr val="dk2"/>
                </a:solidFill>
                <a:latin typeface="Open Sans"/>
                <a:ea typeface="Open Sans"/>
                <a:cs typeface="Open Sans"/>
                <a:sym typeface="Open Sans"/>
              </a:rPr>
              <a:t>To do this, we will excite an ultrasonic piezoelectric transducer with a 300V spike pulse, then measure the melt jacket thickness from the time difference between transmitted and received signals.</a:t>
            </a:r>
            <a:endParaRPr b="0" i="0" sz="1400" u="none" cap="none" strike="noStrike">
              <a:solidFill>
                <a:srgbClr val="000000"/>
              </a:solidFill>
              <a:latin typeface="Arial"/>
              <a:ea typeface="Arial"/>
              <a:cs typeface="Arial"/>
              <a:sym typeface="Arial"/>
            </a:endParaRPr>
          </a:p>
        </p:txBody>
      </p:sp>
      <p:sp>
        <p:nvSpPr>
          <p:cNvPr id="39" name="Google Shape;39;p2"/>
          <p:cNvSpPr/>
          <p:nvPr/>
        </p:nvSpPr>
        <p:spPr>
          <a:xfrm>
            <a:off x="1242853" y="11946389"/>
            <a:ext cx="12128756" cy="889000"/>
          </a:xfrm>
          <a:prstGeom prst="rect">
            <a:avLst/>
          </a:prstGeom>
          <a:solidFill>
            <a:srgbClr val="B7A57A"/>
          </a:solidFill>
          <a:ln>
            <a:noFill/>
          </a:ln>
        </p:spPr>
        <p:txBody>
          <a:bodyPr anchorCtr="0" anchor="ctr" bIns="0" lIns="133300" spcFirstLastPara="1" rIns="133300" wrap="square" tIns="0">
            <a:noAutofit/>
          </a:bodyPr>
          <a:lstStyle/>
          <a:p>
            <a:pPr indent="0" lvl="0" marL="0" marR="0" rtl="0" algn="ctr">
              <a:lnSpc>
                <a:spcPct val="100000"/>
              </a:lnSpc>
              <a:spcBef>
                <a:spcPts val="0"/>
              </a:spcBef>
              <a:spcAft>
                <a:spcPts val="0"/>
              </a:spcAft>
              <a:buClr>
                <a:srgbClr val="000000"/>
              </a:buClr>
              <a:buSzPts val="3500"/>
              <a:buFont typeface="Arial"/>
              <a:buNone/>
            </a:pPr>
            <a:r>
              <a:rPr b="1" lang="en-US" sz="3500">
                <a:solidFill>
                  <a:srgbClr val="FFFFFF"/>
                </a:solidFill>
                <a:latin typeface="Encode Sans"/>
                <a:ea typeface="Encode Sans"/>
                <a:cs typeface="Encode Sans"/>
                <a:sym typeface="Encode Sans"/>
              </a:rPr>
              <a:t>The Ice Diver</a:t>
            </a:r>
            <a:endParaRPr b="0" i="0" sz="1400" u="none" cap="none" strike="noStrike">
              <a:solidFill>
                <a:srgbClr val="000000"/>
              </a:solidFill>
              <a:latin typeface="Arial"/>
              <a:ea typeface="Arial"/>
              <a:cs typeface="Arial"/>
              <a:sym typeface="Arial"/>
            </a:endParaRPr>
          </a:p>
        </p:txBody>
      </p:sp>
      <p:sp>
        <p:nvSpPr>
          <p:cNvPr id="40" name="Google Shape;40;p2"/>
          <p:cNvSpPr/>
          <p:nvPr/>
        </p:nvSpPr>
        <p:spPr>
          <a:xfrm>
            <a:off x="28953446" y="6962927"/>
            <a:ext cx="13343100" cy="888900"/>
          </a:xfrm>
          <a:prstGeom prst="rect">
            <a:avLst/>
          </a:prstGeom>
          <a:solidFill>
            <a:srgbClr val="B7A57A"/>
          </a:solidFill>
          <a:ln>
            <a:noFill/>
          </a:ln>
        </p:spPr>
        <p:txBody>
          <a:bodyPr anchorCtr="0" anchor="ctr" bIns="0" lIns="133300" spcFirstLastPara="1" rIns="133300" wrap="square" tIns="0">
            <a:noAutofit/>
          </a:bodyPr>
          <a:lstStyle/>
          <a:p>
            <a:pPr indent="0" lvl="0" marL="0" marR="0" rtl="0" algn="ctr">
              <a:lnSpc>
                <a:spcPct val="100000"/>
              </a:lnSpc>
              <a:spcBef>
                <a:spcPts val="0"/>
              </a:spcBef>
              <a:spcAft>
                <a:spcPts val="0"/>
              </a:spcAft>
              <a:buClr>
                <a:srgbClr val="000000"/>
              </a:buClr>
              <a:buSzPts val="3500"/>
              <a:buFont typeface="Arial"/>
              <a:buNone/>
            </a:pPr>
            <a:r>
              <a:rPr b="1" lang="en-US" sz="3500">
                <a:solidFill>
                  <a:srgbClr val="FFFFFF"/>
                </a:solidFill>
                <a:latin typeface="Encode Sans"/>
                <a:ea typeface="Encode Sans"/>
                <a:cs typeface="Encode Sans"/>
                <a:sym typeface="Encode Sans"/>
              </a:rPr>
              <a:t>Pulse Circuit</a:t>
            </a:r>
            <a:endParaRPr b="0" i="0" sz="1400" u="none" cap="none" strike="noStrike">
              <a:solidFill>
                <a:srgbClr val="000000"/>
              </a:solidFill>
              <a:latin typeface="Arial"/>
              <a:ea typeface="Arial"/>
              <a:cs typeface="Arial"/>
              <a:sym typeface="Arial"/>
            </a:endParaRPr>
          </a:p>
        </p:txBody>
      </p:sp>
      <p:sp>
        <p:nvSpPr>
          <p:cNvPr id="41" name="Google Shape;41;p2"/>
          <p:cNvSpPr txBox="1"/>
          <p:nvPr/>
        </p:nvSpPr>
        <p:spPr>
          <a:xfrm>
            <a:off x="29163537" y="17087352"/>
            <a:ext cx="5845800" cy="5977200"/>
          </a:xfrm>
          <a:prstGeom prst="rect">
            <a:avLst/>
          </a:prstGeom>
          <a:noFill/>
          <a:ln>
            <a:noFill/>
          </a:ln>
        </p:spPr>
        <p:txBody>
          <a:bodyPr anchorCtr="0" anchor="t" bIns="44425" lIns="88875" spcFirstLastPara="1" rIns="88875" wrap="square" tIns="44425">
            <a:spAutoFit/>
          </a:bodyPr>
          <a:lstStyle/>
          <a:p>
            <a:pPr indent="-317500" lvl="0" marL="457200" marR="0" rtl="0" algn="l">
              <a:lnSpc>
                <a:spcPct val="110000"/>
              </a:lnSpc>
              <a:spcBef>
                <a:spcPts val="0"/>
              </a:spcBef>
              <a:spcAft>
                <a:spcPts val="0"/>
              </a:spcAft>
              <a:buClr>
                <a:srgbClr val="000000"/>
              </a:buClr>
              <a:buSzPts val="1400"/>
              <a:buFont typeface="Arial"/>
              <a:buChar char="●"/>
            </a:pPr>
            <a:r>
              <a:rPr lang="en-US" sz="2500">
                <a:solidFill>
                  <a:schemeClr val="dk2"/>
                </a:solidFill>
                <a:latin typeface="Open Sans"/>
                <a:ea typeface="Open Sans"/>
                <a:cs typeface="Open Sans"/>
                <a:sym typeface="Open Sans"/>
              </a:rPr>
              <a:t>Over the last two quarters we have created our version of a </a:t>
            </a:r>
            <a:r>
              <a:rPr lang="en-US" sz="2500">
                <a:solidFill>
                  <a:schemeClr val="dk2"/>
                </a:solidFill>
                <a:latin typeface="Open Sans"/>
                <a:ea typeface="Open Sans"/>
                <a:cs typeface="Open Sans"/>
                <a:sym typeface="Open Sans"/>
              </a:rPr>
              <a:t>customized</a:t>
            </a:r>
            <a:r>
              <a:rPr lang="en-US" sz="2500">
                <a:solidFill>
                  <a:schemeClr val="dk2"/>
                </a:solidFill>
                <a:latin typeface="Open Sans"/>
                <a:ea typeface="Open Sans"/>
                <a:cs typeface="Open Sans"/>
                <a:sym typeface="Open Sans"/>
              </a:rPr>
              <a:t> DC/DC boost circuit, scaled down to fit inside the probe.</a:t>
            </a:r>
            <a:endParaRPr sz="2500">
              <a:solidFill>
                <a:schemeClr val="dk2"/>
              </a:solidFill>
              <a:latin typeface="Open Sans"/>
              <a:ea typeface="Open Sans"/>
              <a:cs typeface="Open Sans"/>
              <a:sym typeface="Open Sans"/>
            </a:endParaRPr>
          </a:p>
          <a:p>
            <a:pPr indent="-317500" lvl="0" marL="457200" marR="0" rtl="0" algn="l">
              <a:lnSpc>
                <a:spcPct val="110000"/>
              </a:lnSpc>
              <a:spcBef>
                <a:spcPts val="0"/>
              </a:spcBef>
              <a:spcAft>
                <a:spcPts val="0"/>
              </a:spcAft>
              <a:buSzPts val="1400"/>
              <a:buChar char="●"/>
            </a:pPr>
            <a:r>
              <a:rPr lang="en-US" sz="2500">
                <a:solidFill>
                  <a:schemeClr val="dk2"/>
                </a:solidFill>
                <a:latin typeface="Open Sans"/>
                <a:ea typeface="Open Sans"/>
                <a:cs typeface="Open Sans"/>
                <a:sym typeface="Open Sans"/>
              </a:rPr>
              <a:t>Though 12V to 300V voltage multiplier circuits are available for purchase, we opted to build our own due to hardware constraints: our circuit is well </a:t>
            </a:r>
            <a:r>
              <a:rPr lang="en-US" sz="2500">
                <a:solidFill>
                  <a:schemeClr val="dk2"/>
                </a:solidFill>
                <a:latin typeface="Open Sans"/>
                <a:ea typeface="Open Sans"/>
                <a:cs typeface="Open Sans"/>
                <a:sym typeface="Open Sans"/>
              </a:rPr>
              <a:t>documented</a:t>
            </a:r>
            <a:r>
              <a:rPr lang="en-US" sz="2500">
                <a:solidFill>
                  <a:schemeClr val="dk2"/>
                </a:solidFill>
                <a:latin typeface="Open Sans"/>
                <a:ea typeface="Open Sans"/>
                <a:cs typeface="Open Sans"/>
                <a:sym typeface="Open Sans"/>
              </a:rPr>
              <a:t> and can be scaled down to fit inside the probe, and it should withstand harsh Arctic conditions.</a:t>
            </a:r>
            <a:endParaRPr sz="2500">
              <a:solidFill>
                <a:schemeClr val="dk2"/>
              </a:solidFill>
              <a:latin typeface="Open Sans"/>
              <a:ea typeface="Open Sans"/>
              <a:cs typeface="Open Sans"/>
              <a:sym typeface="Open Sans"/>
            </a:endParaRPr>
          </a:p>
          <a:p>
            <a:pPr indent="-317500" lvl="0" marL="457200" marR="0" rtl="0" algn="l">
              <a:lnSpc>
                <a:spcPct val="110000"/>
              </a:lnSpc>
              <a:spcBef>
                <a:spcPts val="0"/>
              </a:spcBef>
              <a:spcAft>
                <a:spcPts val="0"/>
              </a:spcAft>
              <a:buSzPts val="1400"/>
              <a:buChar char="●"/>
            </a:pPr>
            <a:r>
              <a:rPr lang="en-US" sz="2500">
                <a:solidFill>
                  <a:schemeClr val="dk2"/>
                </a:solidFill>
                <a:latin typeface="Open Sans"/>
                <a:ea typeface="Open Sans"/>
                <a:cs typeface="Open Sans"/>
                <a:sym typeface="Open Sans"/>
              </a:rPr>
              <a:t>We have additionally sourced the components necessary to create </a:t>
            </a:r>
            <a:endParaRPr sz="2500">
              <a:solidFill>
                <a:schemeClr val="dk2"/>
              </a:solidFill>
              <a:latin typeface="Open Sans"/>
              <a:ea typeface="Open Sans"/>
              <a:cs typeface="Open Sans"/>
              <a:sym typeface="Open Sans"/>
            </a:endParaRPr>
          </a:p>
        </p:txBody>
      </p:sp>
      <p:sp>
        <p:nvSpPr>
          <p:cNvPr id="42" name="Google Shape;42;p2"/>
          <p:cNvSpPr/>
          <p:nvPr/>
        </p:nvSpPr>
        <p:spPr>
          <a:xfrm>
            <a:off x="28953423" y="15965766"/>
            <a:ext cx="13266600" cy="993900"/>
          </a:xfrm>
          <a:prstGeom prst="rect">
            <a:avLst/>
          </a:prstGeom>
          <a:solidFill>
            <a:srgbClr val="B7A57A"/>
          </a:solidFill>
          <a:ln>
            <a:noFill/>
          </a:ln>
        </p:spPr>
        <p:txBody>
          <a:bodyPr anchorCtr="0" anchor="ctr" bIns="0" lIns="133300" spcFirstLastPara="1" rIns="133300" wrap="square" tIns="0">
            <a:noAutofit/>
          </a:bodyPr>
          <a:lstStyle/>
          <a:p>
            <a:pPr indent="0" lvl="0" marL="0" rtl="0" algn="ctr">
              <a:spcBef>
                <a:spcPts val="0"/>
              </a:spcBef>
              <a:spcAft>
                <a:spcPts val="0"/>
              </a:spcAft>
              <a:buClr>
                <a:schemeClr val="dk1"/>
              </a:buClr>
              <a:buSzPts val="3500"/>
              <a:buFont typeface="Arial"/>
              <a:buNone/>
            </a:pPr>
            <a:r>
              <a:rPr b="1" lang="en-US" sz="3500">
                <a:solidFill>
                  <a:schemeClr val="lt1"/>
                </a:solidFill>
                <a:latin typeface="Encode Sans"/>
                <a:ea typeface="Encode Sans"/>
                <a:cs typeface="Encode Sans"/>
                <a:sym typeface="Encode Sans"/>
              </a:rPr>
              <a:t>Results</a:t>
            </a:r>
            <a:endParaRPr/>
          </a:p>
        </p:txBody>
      </p:sp>
      <p:sp>
        <p:nvSpPr>
          <p:cNvPr id="43" name="Google Shape;43;p2"/>
          <p:cNvSpPr/>
          <p:nvPr/>
        </p:nvSpPr>
        <p:spPr>
          <a:xfrm>
            <a:off x="1242887" y="18661438"/>
            <a:ext cx="12128700" cy="888900"/>
          </a:xfrm>
          <a:prstGeom prst="rect">
            <a:avLst/>
          </a:prstGeom>
          <a:solidFill>
            <a:srgbClr val="B7A57A"/>
          </a:solidFill>
          <a:ln>
            <a:noFill/>
          </a:ln>
        </p:spPr>
        <p:txBody>
          <a:bodyPr anchorCtr="0" anchor="ctr" bIns="0" lIns="133300" spcFirstLastPara="1" rIns="133300" wrap="square" tIns="0">
            <a:noAutofit/>
          </a:bodyPr>
          <a:lstStyle/>
          <a:p>
            <a:pPr indent="0" lvl="0" marL="0" marR="0" rtl="0" algn="ctr">
              <a:lnSpc>
                <a:spcPct val="100000"/>
              </a:lnSpc>
              <a:spcBef>
                <a:spcPts val="0"/>
              </a:spcBef>
              <a:spcAft>
                <a:spcPts val="0"/>
              </a:spcAft>
              <a:buClr>
                <a:srgbClr val="000000"/>
              </a:buClr>
              <a:buSzPts val="3500"/>
              <a:buFont typeface="Arial"/>
              <a:buNone/>
            </a:pPr>
            <a:r>
              <a:rPr b="1" lang="en-US" sz="3500">
                <a:solidFill>
                  <a:srgbClr val="FFFFFF"/>
                </a:solidFill>
                <a:latin typeface="Encode Sans"/>
                <a:ea typeface="Encode Sans"/>
                <a:cs typeface="Encode Sans"/>
                <a:sym typeface="Encode Sans"/>
              </a:rPr>
              <a:t>Implementation</a:t>
            </a:r>
            <a:endParaRPr b="0" i="0" sz="1400" u="none" cap="none" strike="noStrike">
              <a:solidFill>
                <a:srgbClr val="000000"/>
              </a:solidFill>
              <a:latin typeface="Arial"/>
              <a:ea typeface="Arial"/>
              <a:cs typeface="Arial"/>
              <a:sym typeface="Arial"/>
            </a:endParaRPr>
          </a:p>
        </p:txBody>
      </p:sp>
      <p:sp>
        <p:nvSpPr>
          <p:cNvPr id="44" name="Google Shape;44;p2"/>
          <p:cNvSpPr txBox="1"/>
          <p:nvPr/>
        </p:nvSpPr>
        <p:spPr>
          <a:xfrm>
            <a:off x="1242845" y="25376375"/>
            <a:ext cx="10784700" cy="2844900"/>
          </a:xfrm>
          <a:prstGeom prst="rect">
            <a:avLst/>
          </a:prstGeom>
          <a:noFill/>
          <a:ln>
            <a:noFill/>
          </a:ln>
        </p:spPr>
        <p:txBody>
          <a:bodyPr anchorCtr="0" anchor="t" bIns="44425" lIns="88875" spcFirstLastPara="1" rIns="88875" wrap="square" tIns="44425">
            <a:spAutoFit/>
          </a:bodyPr>
          <a:lstStyle/>
          <a:p>
            <a:pPr indent="-444489" lvl="0" marL="444489" marR="0" rtl="0" algn="l">
              <a:lnSpc>
                <a:spcPct val="110000"/>
              </a:lnSpc>
              <a:spcBef>
                <a:spcPts val="0"/>
              </a:spcBef>
              <a:spcAft>
                <a:spcPts val="0"/>
              </a:spcAft>
              <a:buClr>
                <a:schemeClr val="dk2"/>
              </a:buClr>
              <a:buSzPts val="2500"/>
              <a:buFont typeface="Arial"/>
              <a:buChar char="•"/>
            </a:pPr>
            <a:r>
              <a:rPr lang="en-US" sz="2500">
                <a:solidFill>
                  <a:schemeClr val="dk2"/>
                </a:solidFill>
                <a:latin typeface="Open Sans"/>
                <a:ea typeface="Open Sans"/>
                <a:cs typeface="Open Sans"/>
                <a:sym typeface="Open Sans"/>
              </a:rPr>
              <a:t>To excite the transducer, we will use a DC/DC boost circuit to generate 300V DC from the 12V DC available in the probe.</a:t>
            </a:r>
            <a:endParaRPr sz="2500">
              <a:solidFill>
                <a:schemeClr val="dk2"/>
              </a:solidFill>
              <a:latin typeface="Open Sans"/>
              <a:ea typeface="Open Sans"/>
              <a:cs typeface="Open Sans"/>
              <a:sym typeface="Open Sans"/>
            </a:endParaRPr>
          </a:p>
          <a:p>
            <a:pPr indent="0" lvl="0" marL="457200" marR="0" rtl="0" algn="l">
              <a:lnSpc>
                <a:spcPct val="110000"/>
              </a:lnSpc>
              <a:spcBef>
                <a:spcPts val="0"/>
              </a:spcBef>
              <a:spcAft>
                <a:spcPts val="0"/>
              </a:spcAft>
              <a:buNone/>
            </a:pPr>
            <a:r>
              <a:t/>
            </a:r>
            <a:endParaRPr sz="2500">
              <a:solidFill>
                <a:schemeClr val="dk2"/>
              </a:solidFill>
              <a:latin typeface="Open Sans"/>
              <a:ea typeface="Open Sans"/>
              <a:cs typeface="Open Sans"/>
              <a:sym typeface="Open Sans"/>
            </a:endParaRPr>
          </a:p>
          <a:p>
            <a:pPr indent="-444489" lvl="0" marL="444489" marR="0" rtl="0" algn="l">
              <a:lnSpc>
                <a:spcPct val="110000"/>
              </a:lnSpc>
              <a:spcBef>
                <a:spcPts val="0"/>
              </a:spcBef>
              <a:spcAft>
                <a:spcPts val="0"/>
              </a:spcAft>
              <a:buClr>
                <a:schemeClr val="dk2"/>
              </a:buClr>
              <a:buSzPts val="2500"/>
              <a:buFont typeface="Open Sans"/>
              <a:buChar char="•"/>
            </a:pPr>
            <a:r>
              <a:rPr lang="en-US" sz="2500">
                <a:solidFill>
                  <a:schemeClr val="dk2"/>
                </a:solidFill>
                <a:latin typeface="Open Sans"/>
                <a:ea typeface="Open Sans"/>
                <a:cs typeface="Open Sans"/>
                <a:sym typeface="Open Sans"/>
              </a:rPr>
              <a:t>A pulser circuit takes the 300V source and uses a trigger signal from an FPGA to open and close a MOSFET, delivering a voltage spike to the transducer [1].</a:t>
            </a:r>
            <a:endParaRPr sz="2500">
              <a:solidFill>
                <a:schemeClr val="dk2"/>
              </a:solidFill>
              <a:latin typeface="Open Sans"/>
              <a:ea typeface="Open Sans"/>
              <a:cs typeface="Open Sans"/>
              <a:sym typeface="Open Sans"/>
            </a:endParaRPr>
          </a:p>
          <a:p>
            <a:pPr indent="0" lvl="0" marL="457200" marR="0" rtl="0" algn="l">
              <a:lnSpc>
                <a:spcPct val="11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 name="Google Shape;45;p2"/>
          <p:cNvSpPr/>
          <p:nvPr/>
        </p:nvSpPr>
        <p:spPr>
          <a:xfrm>
            <a:off x="14065121" y="19921469"/>
            <a:ext cx="14247900" cy="888900"/>
          </a:xfrm>
          <a:prstGeom prst="rect">
            <a:avLst/>
          </a:prstGeom>
          <a:solidFill>
            <a:srgbClr val="B7A57A"/>
          </a:solidFill>
          <a:ln>
            <a:noFill/>
          </a:ln>
        </p:spPr>
        <p:txBody>
          <a:bodyPr anchorCtr="0" anchor="ctr" bIns="0" lIns="133300" spcFirstLastPara="1" rIns="133300" wrap="square" tIns="0">
            <a:noAutofit/>
          </a:bodyPr>
          <a:lstStyle/>
          <a:p>
            <a:pPr indent="0" lvl="0" marL="0" marR="0" rtl="0" algn="ctr">
              <a:lnSpc>
                <a:spcPct val="100000"/>
              </a:lnSpc>
              <a:spcBef>
                <a:spcPts val="0"/>
              </a:spcBef>
              <a:spcAft>
                <a:spcPts val="0"/>
              </a:spcAft>
              <a:buClr>
                <a:srgbClr val="000000"/>
              </a:buClr>
              <a:buSzPts val="3500"/>
              <a:buFont typeface="Arial"/>
              <a:buNone/>
            </a:pPr>
            <a:r>
              <a:rPr b="1" lang="en-US" sz="3500">
                <a:solidFill>
                  <a:srgbClr val="FFFFFF"/>
                </a:solidFill>
                <a:latin typeface="Encode Sans"/>
                <a:ea typeface="Encode Sans"/>
                <a:cs typeface="Encode Sans"/>
                <a:sym typeface="Encode Sans"/>
              </a:rPr>
              <a:t>DC/DC Boost Circuit</a:t>
            </a:r>
            <a:endParaRPr b="0" i="0" sz="1400" u="none" cap="none" strike="noStrike">
              <a:solidFill>
                <a:srgbClr val="000000"/>
              </a:solidFill>
              <a:latin typeface="Arial"/>
              <a:ea typeface="Arial"/>
              <a:cs typeface="Arial"/>
              <a:sym typeface="Arial"/>
            </a:endParaRPr>
          </a:p>
        </p:txBody>
      </p:sp>
      <p:sp>
        <p:nvSpPr>
          <p:cNvPr id="46" name="Google Shape;46;p2"/>
          <p:cNvSpPr txBox="1"/>
          <p:nvPr/>
        </p:nvSpPr>
        <p:spPr>
          <a:xfrm>
            <a:off x="14065128" y="21144013"/>
            <a:ext cx="5619900" cy="5130600"/>
          </a:xfrm>
          <a:prstGeom prst="rect">
            <a:avLst/>
          </a:prstGeom>
          <a:noFill/>
          <a:ln>
            <a:noFill/>
          </a:ln>
        </p:spPr>
        <p:txBody>
          <a:bodyPr anchorCtr="0" anchor="t" bIns="44425" lIns="88875" spcFirstLastPara="1" rIns="88875" wrap="square" tIns="44425">
            <a:spAutoFit/>
          </a:bodyPr>
          <a:lstStyle/>
          <a:p>
            <a:pPr indent="-317500" lvl="0" marL="457200" rtl="0" algn="l">
              <a:lnSpc>
                <a:spcPct val="110000"/>
              </a:lnSpc>
              <a:spcBef>
                <a:spcPts val="0"/>
              </a:spcBef>
              <a:spcAft>
                <a:spcPts val="0"/>
              </a:spcAft>
              <a:buSzPts val="1400"/>
              <a:buChar char="●"/>
            </a:pPr>
            <a:r>
              <a:rPr lang="en-US" sz="2500">
                <a:solidFill>
                  <a:schemeClr val="dk2"/>
                </a:solidFill>
                <a:latin typeface="Open Sans"/>
                <a:ea typeface="Open Sans"/>
                <a:cs typeface="Open Sans"/>
                <a:sym typeface="Open Sans"/>
              </a:rPr>
              <a:t>The driving principle of this DC/DC boost circuit is to store energy within the inductor which is then unloaded onto the output capacitor with a calculated resistance to ground, causing the capacitor to charge to 300V.</a:t>
            </a:r>
            <a:endParaRPr sz="2500">
              <a:solidFill>
                <a:schemeClr val="dk2"/>
              </a:solidFill>
              <a:latin typeface="Open Sans"/>
              <a:ea typeface="Open Sans"/>
              <a:cs typeface="Open Sans"/>
              <a:sym typeface="Open Sans"/>
            </a:endParaRPr>
          </a:p>
          <a:p>
            <a:pPr indent="-387350" lvl="0" marL="457200" rtl="0" algn="l">
              <a:lnSpc>
                <a:spcPct val="110000"/>
              </a:lnSpc>
              <a:spcBef>
                <a:spcPts val="0"/>
              </a:spcBef>
              <a:spcAft>
                <a:spcPts val="0"/>
              </a:spcAft>
              <a:buClr>
                <a:schemeClr val="dk2"/>
              </a:buClr>
              <a:buSzPts val="2500"/>
              <a:buFont typeface="Open Sans"/>
              <a:buChar char="•"/>
            </a:pPr>
            <a:r>
              <a:rPr lang="en-US" sz="2500">
                <a:solidFill>
                  <a:schemeClr val="dk2"/>
                </a:solidFill>
                <a:latin typeface="Open Sans"/>
                <a:ea typeface="Open Sans"/>
                <a:cs typeface="Open Sans"/>
                <a:sym typeface="Open Sans"/>
              </a:rPr>
              <a:t>The energy is stored in the inductor by opening the MOSFET which allows current to flow through the inductor, through the MOSFET, and into ground. </a:t>
            </a:r>
            <a:endParaRPr b="0" i="0" sz="2500" u="none" cap="none" strike="noStrike">
              <a:solidFill>
                <a:schemeClr val="dk2"/>
              </a:solidFill>
              <a:latin typeface="Open Sans"/>
              <a:ea typeface="Open Sans"/>
              <a:cs typeface="Open Sans"/>
              <a:sym typeface="Open Sans"/>
            </a:endParaRPr>
          </a:p>
        </p:txBody>
      </p:sp>
      <p:sp>
        <p:nvSpPr>
          <p:cNvPr id="47" name="Google Shape;47;p2"/>
          <p:cNvSpPr txBox="1"/>
          <p:nvPr/>
        </p:nvSpPr>
        <p:spPr>
          <a:xfrm>
            <a:off x="28953420" y="8173208"/>
            <a:ext cx="13343100" cy="2591100"/>
          </a:xfrm>
          <a:prstGeom prst="rect">
            <a:avLst/>
          </a:prstGeom>
          <a:noFill/>
          <a:ln>
            <a:noFill/>
          </a:ln>
        </p:spPr>
        <p:txBody>
          <a:bodyPr anchorCtr="0" anchor="t" bIns="44425" lIns="88875" spcFirstLastPara="1" rIns="88875" wrap="square" tIns="44425">
            <a:spAutoFit/>
          </a:bodyPr>
          <a:lstStyle/>
          <a:p>
            <a:pPr indent="-444489" lvl="0" marL="444489" marR="0" rtl="0" algn="l">
              <a:lnSpc>
                <a:spcPct val="110000"/>
              </a:lnSpc>
              <a:spcBef>
                <a:spcPts val="0"/>
              </a:spcBef>
              <a:spcAft>
                <a:spcPts val="0"/>
              </a:spcAft>
              <a:buClr>
                <a:schemeClr val="dk2"/>
              </a:buClr>
              <a:buSzPts val="2500"/>
              <a:buFont typeface="Arial"/>
              <a:buChar char="•"/>
            </a:pPr>
            <a:r>
              <a:rPr lang="en-US" sz="2500">
                <a:solidFill>
                  <a:schemeClr val="dk2"/>
                </a:solidFill>
                <a:latin typeface="Open Sans"/>
                <a:ea typeface="Open Sans"/>
                <a:cs typeface="Open Sans"/>
                <a:sym typeface="Open Sans"/>
              </a:rPr>
              <a:t>Our pulse circuit will charge a capacitor, which is then quickly discharged when the MOSFET is open, providing the pulse needed to excite the transducer.</a:t>
            </a:r>
            <a:endParaRPr sz="2500">
              <a:solidFill>
                <a:schemeClr val="dk2"/>
              </a:solidFill>
              <a:latin typeface="Open Sans"/>
              <a:ea typeface="Open Sans"/>
              <a:cs typeface="Open Sans"/>
              <a:sym typeface="Open Sans"/>
            </a:endParaRPr>
          </a:p>
          <a:p>
            <a:pPr indent="-444489" lvl="0" marL="444489" marR="0" rtl="0" algn="l">
              <a:lnSpc>
                <a:spcPct val="110000"/>
              </a:lnSpc>
              <a:spcBef>
                <a:spcPts val="0"/>
              </a:spcBef>
              <a:spcAft>
                <a:spcPts val="0"/>
              </a:spcAft>
              <a:buClr>
                <a:schemeClr val="dk2"/>
              </a:buClr>
              <a:buSzPts val="2500"/>
              <a:buFont typeface="Open Sans"/>
              <a:buChar char="•"/>
            </a:pPr>
            <a:r>
              <a:rPr lang="en-US" sz="2500">
                <a:solidFill>
                  <a:schemeClr val="dk2"/>
                </a:solidFill>
                <a:latin typeface="Open Sans"/>
                <a:ea typeface="Open Sans"/>
                <a:cs typeface="Open Sans"/>
                <a:sym typeface="Open Sans"/>
              </a:rPr>
              <a:t>The primary feature of this circuit component is the charging and discharging of the capacitor. When the MOSFET shown is closed, current travels from the 300V source, through C1, </a:t>
            </a:r>
            <a:r>
              <a:rPr lang="en-US" sz="2500">
                <a:solidFill>
                  <a:schemeClr val="dk2"/>
                </a:solidFill>
                <a:latin typeface="Open Sans"/>
                <a:ea typeface="Open Sans"/>
                <a:cs typeface="Open Sans"/>
                <a:sym typeface="Open Sans"/>
              </a:rPr>
              <a:t>through D2, and into ground, effectively charging the capacitor.</a:t>
            </a:r>
            <a:endParaRPr sz="2500">
              <a:solidFill>
                <a:schemeClr val="dk2"/>
              </a:solidFill>
              <a:latin typeface="Open Sans"/>
              <a:ea typeface="Open Sans"/>
              <a:cs typeface="Open Sans"/>
              <a:sym typeface="Open Sans"/>
            </a:endParaRPr>
          </a:p>
          <a:p>
            <a:pPr indent="-444489" lvl="0" marL="444489" marR="0" rtl="0" algn="l">
              <a:lnSpc>
                <a:spcPct val="110000"/>
              </a:lnSpc>
              <a:spcBef>
                <a:spcPts val="0"/>
              </a:spcBef>
              <a:spcAft>
                <a:spcPts val="0"/>
              </a:spcAft>
              <a:buClr>
                <a:schemeClr val="dk2"/>
              </a:buClr>
              <a:buSzPts val="2500"/>
              <a:buFont typeface="Open Sans"/>
              <a:buChar char="•"/>
            </a:pPr>
            <a:r>
              <a:rPr lang="en-US" sz="2500">
                <a:solidFill>
                  <a:schemeClr val="dk2"/>
                </a:solidFill>
                <a:latin typeface="Open Sans"/>
                <a:ea typeface="Open Sans"/>
                <a:cs typeface="Open Sans"/>
                <a:sym typeface="Open Sans"/>
              </a:rPr>
              <a:t>Once we want to discharge the capacitor, the MOSFET will receive a signal to open.</a:t>
            </a:r>
            <a:endParaRPr b="0" i="0" sz="2500" u="none" cap="none" strike="noStrike">
              <a:solidFill>
                <a:schemeClr val="dk2"/>
              </a:solidFill>
              <a:latin typeface="Open Sans"/>
              <a:ea typeface="Open Sans"/>
              <a:cs typeface="Open Sans"/>
              <a:sym typeface="Open Sans"/>
            </a:endParaRPr>
          </a:p>
        </p:txBody>
      </p:sp>
      <p:sp>
        <p:nvSpPr>
          <p:cNvPr id="48" name="Google Shape;48;p2"/>
          <p:cNvSpPr txBox="1"/>
          <p:nvPr/>
        </p:nvSpPr>
        <p:spPr>
          <a:xfrm>
            <a:off x="13983325" y="8173200"/>
            <a:ext cx="6636900" cy="3014400"/>
          </a:xfrm>
          <a:prstGeom prst="rect">
            <a:avLst/>
          </a:prstGeom>
          <a:noFill/>
          <a:ln>
            <a:noFill/>
          </a:ln>
        </p:spPr>
        <p:txBody>
          <a:bodyPr anchorCtr="0" anchor="t" bIns="44425" lIns="88875" spcFirstLastPara="1" rIns="88875" wrap="square" tIns="44425">
            <a:spAutoFit/>
          </a:bodyPr>
          <a:lstStyle/>
          <a:p>
            <a:pPr indent="-387350" lvl="0" marL="457200" rtl="0" algn="l">
              <a:lnSpc>
                <a:spcPct val="110000"/>
              </a:lnSpc>
              <a:spcBef>
                <a:spcPts val="0"/>
              </a:spcBef>
              <a:spcAft>
                <a:spcPts val="0"/>
              </a:spcAft>
              <a:buClr>
                <a:schemeClr val="dk2"/>
              </a:buClr>
              <a:buSzPts val="2500"/>
              <a:buChar char="•"/>
            </a:pPr>
            <a:r>
              <a:rPr lang="en-US" sz="2500">
                <a:solidFill>
                  <a:schemeClr val="dk2"/>
                </a:solidFill>
                <a:latin typeface="Open Sans"/>
                <a:ea typeface="Open Sans"/>
                <a:cs typeface="Open Sans"/>
                <a:sym typeface="Open Sans"/>
              </a:rPr>
              <a:t>By using a network analyzer we were able to characterize the impedance and phase characteristics of the transducer, an Olympus C544.</a:t>
            </a:r>
            <a:endParaRPr sz="2500">
              <a:solidFill>
                <a:schemeClr val="dk2"/>
              </a:solidFill>
              <a:latin typeface="Open Sans"/>
              <a:ea typeface="Open Sans"/>
              <a:cs typeface="Open Sans"/>
              <a:sym typeface="Open Sans"/>
            </a:endParaRPr>
          </a:p>
          <a:p>
            <a:pPr indent="-387350" lvl="0" marL="457200" rtl="0" algn="l">
              <a:lnSpc>
                <a:spcPct val="110000"/>
              </a:lnSpc>
              <a:spcBef>
                <a:spcPts val="0"/>
              </a:spcBef>
              <a:spcAft>
                <a:spcPts val="0"/>
              </a:spcAft>
              <a:buClr>
                <a:schemeClr val="dk2"/>
              </a:buClr>
              <a:buSzPts val="2500"/>
              <a:buFont typeface="Open Sans"/>
              <a:buChar char="•"/>
            </a:pPr>
            <a:r>
              <a:rPr lang="en-US" sz="2500">
                <a:solidFill>
                  <a:schemeClr val="dk2"/>
                </a:solidFill>
                <a:latin typeface="Open Sans"/>
                <a:ea typeface="Open Sans"/>
                <a:cs typeface="Open Sans"/>
                <a:sym typeface="Open Sans"/>
              </a:rPr>
              <a:t>With a resonant frequency of 11.3 MHz, the transducer needs a pulse duration on the order of 0.1 μs.</a:t>
            </a:r>
            <a:endParaRPr sz="2500">
              <a:solidFill>
                <a:schemeClr val="dk2"/>
              </a:solidFill>
              <a:latin typeface="Open Sans"/>
              <a:ea typeface="Open Sans"/>
              <a:cs typeface="Open Sans"/>
              <a:sym typeface="Open Sans"/>
            </a:endParaRPr>
          </a:p>
        </p:txBody>
      </p:sp>
      <p:sp>
        <p:nvSpPr>
          <p:cNvPr id="49" name="Google Shape;49;p2"/>
          <p:cNvSpPr/>
          <p:nvPr/>
        </p:nvSpPr>
        <p:spPr>
          <a:xfrm>
            <a:off x="14038574" y="12421612"/>
            <a:ext cx="14247900" cy="888900"/>
          </a:xfrm>
          <a:prstGeom prst="rect">
            <a:avLst/>
          </a:prstGeom>
          <a:solidFill>
            <a:srgbClr val="B7A57A"/>
          </a:solidFill>
          <a:ln>
            <a:noFill/>
          </a:ln>
        </p:spPr>
        <p:txBody>
          <a:bodyPr anchorCtr="0" anchor="ctr" bIns="0" lIns="133300" spcFirstLastPara="1" rIns="133300" wrap="square" tIns="0">
            <a:noAutofit/>
          </a:bodyPr>
          <a:lstStyle/>
          <a:p>
            <a:pPr indent="0" lvl="0" marL="0" rtl="0" algn="ctr">
              <a:spcBef>
                <a:spcPts val="0"/>
              </a:spcBef>
              <a:spcAft>
                <a:spcPts val="0"/>
              </a:spcAft>
              <a:buClr>
                <a:schemeClr val="dk1"/>
              </a:buClr>
              <a:buSzPts val="3500"/>
              <a:buFont typeface="Arial"/>
              <a:buNone/>
            </a:pPr>
            <a:r>
              <a:rPr b="1" lang="en-US" sz="3500">
                <a:solidFill>
                  <a:schemeClr val="lt1"/>
                </a:solidFill>
                <a:latin typeface="Encode Sans"/>
                <a:ea typeface="Encode Sans"/>
                <a:cs typeface="Encode Sans"/>
                <a:sym typeface="Encode Sans"/>
              </a:rPr>
              <a:t>Equivalent Circuit</a:t>
            </a:r>
            <a:endParaRPr b="0" i="0" sz="1400" u="none" cap="none" strike="noStrike">
              <a:solidFill>
                <a:srgbClr val="000000"/>
              </a:solidFill>
              <a:latin typeface="Arial"/>
              <a:ea typeface="Arial"/>
              <a:cs typeface="Arial"/>
              <a:sym typeface="Arial"/>
            </a:endParaRPr>
          </a:p>
        </p:txBody>
      </p:sp>
      <p:sp>
        <p:nvSpPr>
          <p:cNvPr id="50" name="Google Shape;50;p2"/>
          <p:cNvSpPr/>
          <p:nvPr/>
        </p:nvSpPr>
        <p:spPr>
          <a:xfrm>
            <a:off x="14038563" y="6962915"/>
            <a:ext cx="14247900" cy="888900"/>
          </a:xfrm>
          <a:prstGeom prst="rect">
            <a:avLst/>
          </a:prstGeom>
          <a:solidFill>
            <a:srgbClr val="B7A57A"/>
          </a:solidFill>
          <a:ln>
            <a:noFill/>
          </a:ln>
        </p:spPr>
        <p:txBody>
          <a:bodyPr anchorCtr="0" anchor="ctr" bIns="0" lIns="133300" spcFirstLastPara="1" rIns="133300" wrap="square" tIns="0">
            <a:noAutofit/>
          </a:bodyPr>
          <a:lstStyle/>
          <a:p>
            <a:pPr indent="0" lvl="0" marL="0" marR="0" rtl="0" algn="ctr">
              <a:lnSpc>
                <a:spcPct val="100000"/>
              </a:lnSpc>
              <a:spcBef>
                <a:spcPts val="0"/>
              </a:spcBef>
              <a:spcAft>
                <a:spcPts val="0"/>
              </a:spcAft>
              <a:buClr>
                <a:srgbClr val="000000"/>
              </a:buClr>
              <a:buSzPts val="3500"/>
              <a:buFont typeface="Arial"/>
              <a:buNone/>
            </a:pPr>
            <a:r>
              <a:rPr b="1" lang="en-US" sz="3500">
                <a:solidFill>
                  <a:schemeClr val="lt1"/>
                </a:solidFill>
                <a:latin typeface="Encode Sans"/>
                <a:ea typeface="Encode Sans"/>
                <a:cs typeface="Encode Sans"/>
                <a:sym typeface="Encode Sans"/>
              </a:rPr>
              <a:t>Transducer Analysis</a:t>
            </a:r>
            <a:endParaRPr b="0" i="0" sz="1400" u="none" cap="none" strike="noStrike">
              <a:solidFill>
                <a:srgbClr val="000000"/>
              </a:solidFill>
              <a:latin typeface="Arial"/>
              <a:ea typeface="Arial"/>
              <a:cs typeface="Arial"/>
              <a:sym typeface="Arial"/>
            </a:endParaRPr>
          </a:p>
        </p:txBody>
      </p:sp>
      <p:sp>
        <p:nvSpPr>
          <p:cNvPr id="51" name="Google Shape;51;p2"/>
          <p:cNvSpPr txBox="1"/>
          <p:nvPr/>
        </p:nvSpPr>
        <p:spPr>
          <a:xfrm>
            <a:off x="13991100" y="13613213"/>
            <a:ext cx="7444200" cy="5977200"/>
          </a:xfrm>
          <a:prstGeom prst="rect">
            <a:avLst/>
          </a:prstGeom>
          <a:noFill/>
          <a:ln>
            <a:noFill/>
          </a:ln>
        </p:spPr>
        <p:txBody>
          <a:bodyPr anchorCtr="0" anchor="t" bIns="44425" lIns="88875" spcFirstLastPara="1" rIns="88875" wrap="square" tIns="44425">
            <a:spAutoFit/>
          </a:bodyPr>
          <a:lstStyle/>
          <a:p>
            <a:pPr indent="-444489" lvl="0" marL="444489" marR="0" rtl="0" algn="l">
              <a:lnSpc>
                <a:spcPct val="110000"/>
              </a:lnSpc>
              <a:spcBef>
                <a:spcPts val="0"/>
              </a:spcBef>
              <a:spcAft>
                <a:spcPts val="0"/>
              </a:spcAft>
              <a:buClr>
                <a:schemeClr val="dk2"/>
              </a:buClr>
              <a:buSzPts val="2500"/>
              <a:buFont typeface="Arial"/>
              <a:buChar char="•"/>
            </a:pPr>
            <a:r>
              <a:rPr lang="en-US" sz="2500">
                <a:solidFill>
                  <a:schemeClr val="dk2"/>
                </a:solidFill>
                <a:latin typeface="Open Sans"/>
                <a:ea typeface="Open Sans"/>
                <a:cs typeface="Open Sans"/>
                <a:sym typeface="Open Sans"/>
              </a:rPr>
              <a:t>Due to high price of each transducer, an </a:t>
            </a:r>
            <a:r>
              <a:rPr lang="en-US" sz="2500">
                <a:solidFill>
                  <a:schemeClr val="dk2"/>
                </a:solidFill>
                <a:latin typeface="Open Sans"/>
                <a:ea typeface="Open Sans"/>
                <a:cs typeface="Open Sans"/>
                <a:sym typeface="Open Sans"/>
              </a:rPr>
              <a:t>equivalent</a:t>
            </a:r>
            <a:r>
              <a:rPr lang="en-US" sz="2500">
                <a:solidFill>
                  <a:schemeClr val="dk2"/>
                </a:solidFill>
                <a:latin typeface="Open Sans"/>
                <a:ea typeface="Open Sans"/>
                <a:cs typeface="Open Sans"/>
                <a:sym typeface="Open Sans"/>
              </a:rPr>
              <a:t> circuit was necessary for testing and analysis. We have chosen to use the Butterworth-Van Dyke (BVD) equivalent circuit model because of its robustness, simplicity, and documentation. </a:t>
            </a:r>
            <a:endParaRPr sz="2500">
              <a:solidFill>
                <a:schemeClr val="dk2"/>
              </a:solidFill>
              <a:latin typeface="Open Sans"/>
              <a:ea typeface="Open Sans"/>
              <a:cs typeface="Open Sans"/>
              <a:sym typeface="Open Sans"/>
            </a:endParaRPr>
          </a:p>
          <a:p>
            <a:pPr indent="-444489" lvl="0" marL="444489" marR="0" rtl="0" algn="l">
              <a:lnSpc>
                <a:spcPct val="110000"/>
              </a:lnSpc>
              <a:spcBef>
                <a:spcPts val="0"/>
              </a:spcBef>
              <a:spcAft>
                <a:spcPts val="0"/>
              </a:spcAft>
              <a:buClr>
                <a:schemeClr val="dk2"/>
              </a:buClr>
              <a:buSzPts val="2500"/>
              <a:buFont typeface="Open Sans"/>
              <a:buChar char="•"/>
            </a:pPr>
            <a:r>
              <a:rPr lang="en-US" sz="2500">
                <a:solidFill>
                  <a:schemeClr val="dk2"/>
                </a:solidFill>
                <a:latin typeface="Open Sans"/>
                <a:ea typeface="Open Sans"/>
                <a:cs typeface="Open Sans"/>
                <a:sym typeface="Open Sans"/>
              </a:rPr>
              <a:t>Initial e</a:t>
            </a:r>
            <a:r>
              <a:rPr lang="en-US" sz="2500">
                <a:solidFill>
                  <a:schemeClr val="dk2"/>
                </a:solidFill>
                <a:latin typeface="Open Sans"/>
                <a:ea typeface="Open Sans"/>
                <a:cs typeface="Open Sans"/>
                <a:sym typeface="Open Sans"/>
              </a:rPr>
              <a:t>quivalent</a:t>
            </a:r>
            <a:r>
              <a:rPr lang="en-US" sz="2500">
                <a:solidFill>
                  <a:schemeClr val="dk2"/>
                </a:solidFill>
                <a:latin typeface="Open Sans"/>
                <a:ea typeface="Open Sans"/>
                <a:cs typeface="Open Sans"/>
                <a:sym typeface="Open Sans"/>
              </a:rPr>
              <a:t> circuit parameters were derived from our experimental transducer analysis and were further optimized using MatLab and Python to run a least-squares optimization </a:t>
            </a:r>
            <a:r>
              <a:rPr lang="en-US" sz="2500">
                <a:solidFill>
                  <a:schemeClr val="dk2"/>
                </a:solidFill>
                <a:latin typeface="Open Sans"/>
                <a:ea typeface="Open Sans"/>
                <a:cs typeface="Open Sans"/>
                <a:sym typeface="Open Sans"/>
              </a:rPr>
              <a:t>algorithm. [2]</a:t>
            </a:r>
            <a:endParaRPr sz="2500">
              <a:solidFill>
                <a:schemeClr val="dk2"/>
              </a:solidFill>
              <a:latin typeface="Open Sans"/>
              <a:ea typeface="Open Sans"/>
              <a:cs typeface="Open Sans"/>
              <a:sym typeface="Open Sans"/>
            </a:endParaRPr>
          </a:p>
          <a:p>
            <a:pPr indent="-387350" lvl="0" marL="457200" rtl="0" algn="l">
              <a:lnSpc>
                <a:spcPct val="110000"/>
              </a:lnSpc>
              <a:spcBef>
                <a:spcPts val="0"/>
              </a:spcBef>
              <a:spcAft>
                <a:spcPts val="0"/>
              </a:spcAft>
              <a:buClr>
                <a:schemeClr val="dk2"/>
              </a:buClr>
              <a:buSzPts val="2500"/>
              <a:buFont typeface="Open Sans"/>
              <a:buChar char="•"/>
            </a:pPr>
            <a:r>
              <a:rPr lang="en-US" sz="2500">
                <a:solidFill>
                  <a:schemeClr val="dk2"/>
                </a:solidFill>
                <a:latin typeface="Open Sans"/>
                <a:ea typeface="Open Sans"/>
                <a:cs typeface="Open Sans"/>
                <a:sym typeface="Open Sans"/>
              </a:rPr>
              <a:t>We determined that the BVD model is not sophisticated enough to describe the characteristics of our transducer completely.</a:t>
            </a:r>
            <a:endParaRPr sz="2500">
              <a:solidFill>
                <a:schemeClr val="dk2"/>
              </a:solidFill>
              <a:latin typeface="Open Sans"/>
              <a:ea typeface="Open Sans"/>
              <a:cs typeface="Open Sans"/>
              <a:sym typeface="Open Sans"/>
            </a:endParaRPr>
          </a:p>
        </p:txBody>
      </p:sp>
      <p:sp>
        <p:nvSpPr>
          <p:cNvPr id="52" name="Google Shape;52;p2"/>
          <p:cNvSpPr txBox="1"/>
          <p:nvPr/>
        </p:nvSpPr>
        <p:spPr>
          <a:xfrm>
            <a:off x="40630084" y="15531923"/>
            <a:ext cx="592667" cy="329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56"/>
              <a:buFont typeface="Arial"/>
              <a:buNone/>
            </a:pPr>
            <a:r>
              <a:rPr b="0" i="0" lang="en-US" sz="1556"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53" name="Google Shape;53;p2"/>
          <p:cNvSpPr txBox="1"/>
          <p:nvPr/>
        </p:nvSpPr>
        <p:spPr>
          <a:xfrm>
            <a:off x="41703900" y="19698397"/>
            <a:ext cx="592800" cy="331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56"/>
              <a:buFont typeface="Arial"/>
              <a:buNone/>
            </a:pPr>
            <a:r>
              <a:rPr b="0" i="0" lang="en-US" sz="1556" u="none" cap="none" strike="noStrike">
                <a:solidFill>
                  <a:schemeClr val="dk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54" name="Google Shape;54;p2"/>
          <p:cNvSpPr txBox="1"/>
          <p:nvPr/>
        </p:nvSpPr>
        <p:spPr>
          <a:xfrm>
            <a:off x="29881350" y="26156498"/>
            <a:ext cx="6836700" cy="3680400"/>
          </a:xfrm>
          <a:prstGeom prst="rect">
            <a:avLst/>
          </a:prstGeom>
          <a:noFill/>
          <a:ln>
            <a:noFill/>
          </a:ln>
        </p:spPr>
        <p:txBody>
          <a:bodyPr anchorCtr="0" anchor="t" bIns="44425" lIns="88875" spcFirstLastPara="1" rIns="88875" wrap="square" tIns="44425">
            <a:spAutoFit/>
          </a:bodyPr>
          <a:lstStyle/>
          <a:p>
            <a:pPr indent="0" lvl="0" marL="0" marR="0" rtl="0" algn="just">
              <a:lnSpc>
                <a:spcPct val="110000"/>
              </a:lnSpc>
              <a:spcBef>
                <a:spcPts val="0"/>
              </a:spcBef>
              <a:spcAft>
                <a:spcPts val="0"/>
              </a:spcAft>
              <a:buClr>
                <a:srgbClr val="000000"/>
              </a:buClr>
              <a:buSzPts val="1944"/>
              <a:buFont typeface="Arial"/>
              <a:buNone/>
            </a:pPr>
            <a:r>
              <a:rPr b="0" i="0" lang="en-US" sz="1944" u="none" cap="none" strike="noStrike">
                <a:solidFill>
                  <a:schemeClr val="dk2"/>
                </a:solidFill>
                <a:latin typeface="Quattrocento Sans"/>
                <a:ea typeface="Quattrocento Sans"/>
                <a:cs typeface="Quattrocento Sans"/>
                <a:sym typeface="Quattrocento Sans"/>
              </a:rPr>
              <a:t>[1]</a:t>
            </a:r>
            <a:r>
              <a:rPr b="0" i="0" lang="en-US" sz="1944" u="none" cap="none" strike="noStrike">
                <a:solidFill>
                  <a:schemeClr val="dk2"/>
                </a:solidFill>
                <a:latin typeface="Quattrocento Sans"/>
                <a:ea typeface="Quattrocento Sans"/>
                <a:cs typeface="Quattrocento Sans"/>
                <a:sym typeface="Quattrocento Sans"/>
              </a:rPr>
              <a:t> D. Xiao, J. Shao, H. Ren, and C. Xu, “Design of a high voltage pulse circuit for exciting ultrasonic transducers,” 2013 Far East Forum on Nondestructive Evaluation/Testing: New Technology and Application, 2013.</a:t>
            </a:r>
            <a:endParaRPr b="0" i="0" sz="1944" u="none" cap="none" strike="noStrike">
              <a:solidFill>
                <a:schemeClr val="dk2"/>
              </a:solidFill>
              <a:latin typeface="Quattrocento Sans"/>
              <a:ea typeface="Quattrocento Sans"/>
              <a:cs typeface="Quattrocento Sans"/>
              <a:sym typeface="Quattrocento Sans"/>
            </a:endParaRPr>
          </a:p>
          <a:p>
            <a:pPr indent="0" lvl="0" marL="0" marR="0" rtl="0" algn="just">
              <a:lnSpc>
                <a:spcPct val="110000"/>
              </a:lnSpc>
              <a:spcBef>
                <a:spcPts val="0"/>
              </a:spcBef>
              <a:spcAft>
                <a:spcPts val="0"/>
              </a:spcAft>
              <a:buClr>
                <a:srgbClr val="000000"/>
              </a:buClr>
              <a:buSzPts val="1944"/>
              <a:buFont typeface="Arial"/>
              <a:buNone/>
            </a:pPr>
            <a:r>
              <a:t/>
            </a:r>
            <a:endParaRPr sz="1944">
              <a:solidFill>
                <a:schemeClr val="dk2"/>
              </a:solidFill>
              <a:latin typeface="Quattrocento Sans"/>
              <a:ea typeface="Quattrocento Sans"/>
              <a:cs typeface="Quattrocento Sans"/>
              <a:sym typeface="Quattrocento Sans"/>
            </a:endParaRPr>
          </a:p>
          <a:p>
            <a:pPr indent="0" lvl="0" marL="0" marR="0" rtl="0" algn="just">
              <a:lnSpc>
                <a:spcPct val="110000"/>
              </a:lnSpc>
              <a:spcBef>
                <a:spcPts val="0"/>
              </a:spcBef>
              <a:spcAft>
                <a:spcPts val="0"/>
              </a:spcAft>
              <a:buClr>
                <a:srgbClr val="000000"/>
              </a:buClr>
              <a:buSzPts val="1944"/>
              <a:buFont typeface="Arial"/>
              <a:buNone/>
            </a:pPr>
            <a:r>
              <a:rPr b="0" i="0" lang="en-US" sz="1944" u="none" cap="none" strike="noStrike">
                <a:solidFill>
                  <a:schemeClr val="dk2"/>
                </a:solidFill>
                <a:latin typeface="Quattrocento Sans"/>
                <a:ea typeface="Quattrocento Sans"/>
                <a:cs typeface="Quattrocento Sans"/>
                <a:sym typeface="Quattrocento Sans"/>
              </a:rPr>
              <a:t>[2] R. Queirós, P. S. Girão, and A. C. Serra, “Single-Mode Piezoelectric Ultrasonic Transducer Equivalent Circuit Parameter Calculations and Optimization Using Experimental Data,” 2005.</a:t>
            </a:r>
            <a:endParaRPr b="0" i="0" sz="1944" u="none" cap="none" strike="noStrike">
              <a:solidFill>
                <a:schemeClr val="dk2"/>
              </a:solidFill>
              <a:latin typeface="Quattrocento Sans"/>
              <a:ea typeface="Quattrocento Sans"/>
              <a:cs typeface="Quattrocento Sans"/>
              <a:sym typeface="Quattrocento Sans"/>
            </a:endParaRPr>
          </a:p>
          <a:p>
            <a:pPr indent="0" lvl="0" marL="0" marR="0" rtl="0" algn="just">
              <a:lnSpc>
                <a:spcPct val="110000"/>
              </a:lnSpc>
              <a:spcBef>
                <a:spcPts val="0"/>
              </a:spcBef>
              <a:spcAft>
                <a:spcPts val="0"/>
              </a:spcAft>
              <a:buClr>
                <a:srgbClr val="000000"/>
              </a:buClr>
              <a:buSzPts val="1944"/>
              <a:buFont typeface="Arial"/>
              <a:buNone/>
            </a:pPr>
            <a:r>
              <a:t/>
            </a:r>
            <a:endParaRPr sz="1944">
              <a:solidFill>
                <a:schemeClr val="dk2"/>
              </a:solidFill>
              <a:latin typeface="Quattrocento Sans"/>
              <a:ea typeface="Quattrocento Sans"/>
              <a:cs typeface="Quattrocento Sans"/>
              <a:sym typeface="Quattrocento Sans"/>
            </a:endParaRPr>
          </a:p>
          <a:p>
            <a:pPr indent="0" lvl="0" marL="0" marR="0" rtl="0" algn="just">
              <a:lnSpc>
                <a:spcPct val="110000"/>
              </a:lnSpc>
              <a:spcBef>
                <a:spcPts val="0"/>
              </a:spcBef>
              <a:spcAft>
                <a:spcPts val="0"/>
              </a:spcAft>
              <a:buClr>
                <a:srgbClr val="000000"/>
              </a:buClr>
              <a:buSzPts val="1944"/>
              <a:buFont typeface="Arial"/>
              <a:buNone/>
            </a:pPr>
            <a:r>
              <a:t/>
            </a:r>
            <a:endParaRPr sz="1944">
              <a:solidFill>
                <a:schemeClr val="dk2"/>
              </a:solidFill>
              <a:latin typeface="Quattrocento Sans"/>
              <a:ea typeface="Quattrocento Sans"/>
              <a:cs typeface="Quattrocento Sans"/>
              <a:sym typeface="Quattrocento Sans"/>
            </a:endParaRPr>
          </a:p>
        </p:txBody>
      </p:sp>
      <p:sp>
        <p:nvSpPr>
          <p:cNvPr id="55" name="Google Shape;55;p2"/>
          <p:cNvSpPr/>
          <p:nvPr/>
        </p:nvSpPr>
        <p:spPr>
          <a:xfrm>
            <a:off x="39617750" y="1879675"/>
            <a:ext cx="3614700" cy="2182500"/>
          </a:xfrm>
          <a:prstGeom prst="rect">
            <a:avLst/>
          </a:prstGeom>
          <a:solidFill>
            <a:srgbClr val="B7A5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40074960" y="1795825"/>
            <a:ext cx="3263900" cy="2182626"/>
          </a:xfrm>
          <a:prstGeom prst="rect">
            <a:avLst/>
          </a:prstGeom>
        </p:spPr>
        <p:txBody>
          <a:bodyPr>
            <a:prstTxWarp prst="textPlain"/>
          </a:bodyPr>
          <a:lstStyle/>
          <a:p>
            <a:pPr lvl="0" algn="ctr"/>
            <a:r>
              <a:rPr b="1" i="1">
                <a:ln cap="flat" cmpd="sng" w="9525">
                  <a:solidFill>
                    <a:schemeClr val="dk2"/>
                  </a:solidFill>
                  <a:prstDash val="solid"/>
                  <a:round/>
                  <a:headEnd len="sm" w="sm" type="none"/>
                  <a:tailEnd len="sm" w="sm" type="none"/>
                </a:ln>
                <a:solidFill>
                  <a:srgbClr val="FFFFFF"/>
                </a:solidFill>
                <a:latin typeface="Encode Sans"/>
              </a:rPr>
              <a:t>23</a:t>
            </a:r>
          </a:p>
        </p:txBody>
      </p:sp>
      <p:pic>
        <p:nvPicPr>
          <p:cNvPr id="57" name="Google Shape;57;p2"/>
          <p:cNvPicPr preferRelativeResize="0"/>
          <p:nvPr/>
        </p:nvPicPr>
        <p:blipFill>
          <a:blip r:embed="rId3">
            <a:alphaModFix/>
          </a:blip>
          <a:stretch>
            <a:fillRect/>
          </a:stretch>
        </p:blipFill>
        <p:spPr>
          <a:xfrm>
            <a:off x="27441950" y="30219621"/>
            <a:ext cx="2984975" cy="2184459"/>
          </a:xfrm>
          <a:prstGeom prst="rect">
            <a:avLst/>
          </a:prstGeom>
          <a:noFill/>
          <a:ln>
            <a:noFill/>
          </a:ln>
        </p:spPr>
      </p:pic>
      <p:pic>
        <p:nvPicPr>
          <p:cNvPr id="58" name="Google Shape;58;p2"/>
          <p:cNvPicPr preferRelativeResize="0"/>
          <p:nvPr/>
        </p:nvPicPr>
        <p:blipFill rotWithShape="1">
          <a:blip r:embed="rId4">
            <a:alphaModFix/>
          </a:blip>
          <a:srcRect b="0" l="0" r="0" t="0"/>
          <a:stretch/>
        </p:blipFill>
        <p:spPr>
          <a:xfrm>
            <a:off x="7765299" y="13247062"/>
            <a:ext cx="4958961" cy="4679487"/>
          </a:xfrm>
          <a:prstGeom prst="rect">
            <a:avLst/>
          </a:prstGeom>
          <a:noFill/>
          <a:ln>
            <a:noFill/>
          </a:ln>
        </p:spPr>
      </p:pic>
      <p:pic>
        <p:nvPicPr>
          <p:cNvPr id="59" name="Google Shape;59;p2"/>
          <p:cNvPicPr preferRelativeResize="0"/>
          <p:nvPr/>
        </p:nvPicPr>
        <p:blipFill>
          <a:blip r:embed="rId5">
            <a:alphaModFix/>
          </a:blip>
          <a:stretch>
            <a:fillRect/>
          </a:stretch>
        </p:blipFill>
        <p:spPr>
          <a:xfrm>
            <a:off x="2762146" y="19969430"/>
            <a:ext cx="9090175" cy="5036750"/>
          </a:xfrm>
          <a:prstGeom prst="rect">
            <a:avLst/>
          </a:prstGeom>
          <a:noFill/>
          <a:ln>
            <a:noFill/>
          </a:ln>
        </p:spPr>
      </p:pic>
      <p:pic>
        <p:nvPicPr>
          <p:cNvPr id="60" name="Google Shape;60;p2"/>
          <p:cNvPicPr preferRelativeResize="0"/>
          <p:nvPr/>
        </p:nvPicPr>
        <p:blipFill>
          <a:blip r:embed="rId6">
            <a:alphaModFix/>
          </a:blip>
          <a:stretch>
            <a:fillRect/>
          </a:stretch>
        </p:blipFill>
        <p:spPr>
          <a:xfrm>
            <a:off x="3715880" y="24123320"/>
            <a:ext cx="837700" cy="534600"/>
          </a:xfrm>
          <a:prstGeom prst="rect">
            <a:avLst/>
          </a:prstGeom>
          <a:noFill/>
          <a:ln>
            <a:noFill/>
          </a:ln>
        </p:spPr>
      </p:pic>
      <p:pic>
        <p:nvPicPr>
          <p:cNvPr id="61" name="Google Shape;61;p2"/>
          <p:cNvPicPr preferRelativeResize="0"/>
          <p:nvPr/>
        </p:nvPicPr>
        <p:blipFill>
          <a:blip r:embed="rId7">
            <a:alphaModFix/>
          </a:blip>
          <a:stretch>
            <a:fillRect/>
          </a:stretch>
        </p:blipFill>
        <p:spPr>
          <a:xfrm>
            <a:off x="19685025" y="20810363"/>
            <a:ext cx="8872800" cy="5332850"/>
          </a:xfrm>
          <a:prstGeom prst="rect">
            <a:avLst/>
          </a:prstGeom>
          <a:noFill/>
          <a:ln>
            <a:noFill/>
          </a:ln>
        </p:spPr>
      </p:pic>
      <p:pic>
        <p:nvPicPr>
          <p:cNvPr id="62" name="Google Shape;62;p2"/>
          <p:cNvPicPr preferRelativeResize="0"/>
          <p:nvPr/>
        </p:nvPicPr>
        <p:blipFill>
          <a:blip r:embed="rId8">
            <a:alphaModFix/>
          </a:blip>
          <a:stretch>
            <a:fillRect/>
          </a:stretch>
        </p:blipFill>
        <p:spPr>
          <a:xfrm>
            <a:off x="35322550" y="10752575"/>
            <a:ext cx="5619900" cy="4586167"/>
          </a:xfrm>
          <a:prstGeom prst="rect">
            <a:avLst/>
          </a:prstGeom>
          <a:noFill/>
          <a:ln>
            <a:noFill/>
          </a:ln>
        </p:spPr>
      </p:pic>
      <p:sp>
        <p:nvSpPr>
          <p:cNvPr id="63" name="Google Shape;63;p2"/>
          <p:cNvSpPr txBox="1"/>
          <p:nvPr/>
        </p:nvSpPr>
        <p:spPr>
          <a:xfrm>
            <a:off x="28953438" y="10641644"/>
            <a:ext cx="6636900" cy="4633200"/>
          </a:xfrm>
          <a:prstGeom prst="rect">
            <a:avLst/>
          </a:prstGeom>
          <a:noFill/>
          <a:ln>
            <a:noFill/>
          </a:ln>
        </p:spPr>
        <p:txBody>
          <a:bodyPr anchorCtr="0" anchor="t" bIns="91425" lIns="91425" spcFirstLastPara="1" rIns="91425" wrap="square" tIns="91425">
            <a:spAutoFit/>
          </a:bodyPr>
          <a:lstStyle/>
          <a:p>
            <a:pPr indent="0" lvl="0" marL="457200" rtl="0" algn="l">
              <a:lnSpc>
                <a:spcPct val="110000"/>
              </a:lnSpc>
              <a:spcBef>
                <a:spcPts val="0"/>
              </a:spcBef>
              <a:spcAft>
                <a:spcPts val="0"/>
              </a:spcAft>
              <a:buNone/>
            </a:pPr>
            <a:r>
              <a:rPr lang="en-US" sz="2500">
                <a:solidFill>
                  <a:schemeClr val="dk2"/>
                </a:solidFill>
                <a:latin typeface="Open Sans"/>
                <a:ea typeface="Open Sans"/>
                <a:cs typeface="Open Sans"/>
                <a:sym typeface="Open Sans"/>
              </a:rPr>
              <a:t>T</a:t>
            </a:r>
            <a:r>
              <a:rPr lang="en-US" sz="2500">
                <a:solidFill>
                  <a:schemeClr val="dk2"/>
                </a:solidFill>
                <a:latin typeface="Open Sans"/>
                <a:ea typeface="Open Sans"/>
                <a:cs typeface="Open Sans"/>
                <a:sym typeface="Open Sans"/>
              </a:rPr>
              <a:t>his will cause the charge stored in the capacitor to unload through the open MOSFET, into ground. Additionally, a current will be generated originating from the ground which flows through our load (shown as R2), and through D1 to replenish the missing charge from the capacitor. This high current burst will be the driving force to excite our transducer.</a:t>
            </a:r>
            <a:endParaRPr sz="25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64" name="Google Shape;64;p2"/>
          <p:cNvPicPr preferRelativeResize="0"/>
          <p:nvPr/>
        </p:nvPicPr>
        <p:blipFill>
          <a:blip r:embed="rId9">
            <a:alphaModFix/>
          </a:blip>
          <a:stretch>
            <a:fillRect/>
          </a:stretch>
        </p:blipFill>
        <p:spPr>
          <a:xfrm>
            <a:off x="20890238" y="8173200"/>
            <a:ext cx="7072938" cy="3861001"/>
          </a:xfrm>
          <a:prstGeom prst="rect">
            <a:avLst/>
          </a:prstGeom>
          <a:noFill/>
          <a:ln>
            <a:noFill/>
          </a:ln>
        </p:spPr>
      </p:pic>
      <p:pic>
        <p:nvPicPr>
          <p:cNvPr id="65" name="Google Shape;65;p2"/>
          <p:cNvPicPr preferRelativeResize="0"/>
          <p:nvPr/>
        </p:nvPicPr>
        <p:blipFill>
          <a:blip r:embed="rId10">
            <a:alphaModFix/>
          </a:blip>
          <a:stretch>
            <a:fillRect/>
          </a:stretch>
        </p:blipFill>
        <p:spPr>
          <a:xfrm>
            <a:off x="21531288" y="14769776"/>
            <a:ext cx="6636901" cy="4977676"/>
          </a:xfrm>
          <a:prstGeom prst="rect">
            <a:avLst/>
          </a:prstGeom>
          <a:noFill/>
          <a:ln>
            <a:noFill/>
          </a:ln>
        </p:spPr>
      </p:pic>
      <p:sp>
        <p:nvSpPr>
          <p:cNvPr id="66" name="Google Shape;66;p2"/>
          <p:cNvSpPr txBox="1"/>
          <p:nvPr/>
        </p:nvSpPr>
        <p:spPr>
          <a:xfrm>
            <a:off x="14010050" y="18317527"/>
            <a:ext cx="13011300" cy="4002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None/>
            </a:pPr>
            <a:r>
              <a:t/>
            </a:r>
            <a:endParaRPr>
              <a:latin typeface="Calibri"/>
              <a:ea typeface="Calibri"/>
              <a:cs typeface="Calibri"/>
              <a:sym typeface="Calibri"/>
            </a:endParaRPr>
          </a:p>
        </p:txBody>
      </p:sp>
      <p:pic>
        <p:nvPicPr>
          <p:cNvPr id="67" name="Google Shape;67;p2"/>
          <p:cNvPicPr preferRelativeResize="0"/>
          <p:nvPr/>
        </p:nvPicPr>
        <p:blipFill>
          <a:blip r:embed="rId11">
            <a:alphaModFix/>
          </a:blip>
          <a:stretch>
            <a:fillRect/>
          </a:stretch>
        </p:blipFill>
        <p:spPr>
          <a:xfrm>
            <a:off x="21788987" y="13387899"/>
            <a:ext cx="6121502" cy="1304476"/>
          </a:xfrm>
          <a:prstGeom prst="rect">
            <a:avLst/>
          </a:prstGeom>
          <a:noFill/>
          <a:ln>
            <a:noFill/>
          </a:ln>
        </p:spPr>
      </p:pic>
      <p:sp>
        <p:nvSpPr>
          <p:cNvPr id="68" name="Google Shape;68;p2"/>
          <p:cNvSpPr txBox="1"/>
          <p:nvPr/>
        </p:nvSpPr>
        <p:spPr>
          <a:xfrm>
            <a:off x="14038578" y="26075875"/>
            <a:ext cx="13777800" cy="2940000"/>
          </a:xfrm>
          <a:prstGeom prst="rect">
            <a:avLst/>
          </a:prstGeom>
          <a:noFill/>
          <a:ln>
            <a:noFill/>
          </a:ln>
        </p:spPr>
        <p:txBody>
          <a:bodyPr anchorCtr="0" anchor="t" bIns="91425" lIns="91425" spcFirstLastPara="1" rIns="91425" wrap="square" tIns="91425">
            <a:spAutoFit/>
          </a:bodyPr>
          <a:lstStyle/>
          <a:p>
            <a:pPr indent="0" lvl="0" marL="457200" rtl="0" algn="l">
              <a:lnSpc>
                <a:spcPct val="110000"/>
              </a:lnSpc>
              <a:spcBef>
                <a:spcPts val="0"/>
              </a:spcBef>
              <a:spcAft>
                <a:spcPts val="0"/>
              </a:spcAft>
              <a:buNone/>
            </a:pPr>
            <a:r>
              <a:rPr lang="en-US" sz="2500">
                <a:solidFill>
                  <a:schemeClr val="dk2"/>
                </a:solidFill>
                <a:latin typeface="Open Sans"/>
                <a:ea typeface="Open Sans"/>
                <a:cs typeface="Open Sans"/>
                <a:sym typeface="Open Sans"/>
              </a:rPr>
              <a:t>Once enough energy has been stored, the MOSFET is triggered to close, forcing this stored energy to discharge through the output branch, raising the voltage of the capacitor to 300V.</a:t>
            </a:r>
            <a:endParaRPr sz="2500">
              <a:solidFill>
                <a:schemeClr val="dk2"/>
              </a:solidFill>
              <a:latin typeface="Open Sans"/>
              <a:ea typeface="Open Sans"/>
              <a:cs typeface="Open Sans"/>
              <a:sym typeface="Open Sans"/>
            </a:endParaRPr>
          </a:p>
          <a:p>
            <a:pPr indent="-317500" lvl="0" marL="457200" rtl="0" algn="l">
              <a:lnSpc>
                <a:spcPct val="110000"/>
              </a:lnSpc>
              <a:spcBef>
                <a:spcPts val="0"/>
              </a:spcBef>
              <a:spcAft>
                <a:spcPts val="0"/>
              </a:spcAft>
              <a:buSzPts val="1400"/>
              <a:buChar char="●"/>
            </a:pPr>
            <a:r>
              <a:rPr lang="en-US" sz="2500">
                <a:solidFill>
                  <a:schemeClr val="dk2"/>
                </a:solidFill>
                <a:latin typeface="Open Sans"/>
                <a:ea typeface="Open Sans"/>
                <a:cs typeface="Open Sans"/>
                <a:sym typeface="Open Sans"/>
              </a:rPr>
              <a:t> At the heart of this boost circuit is the HV9113 Pulse Width Modulator chip [4]. This chip controls when the MOSFET is open or closed by monitoring both the current traveling through the MOSFET and the voltage of the output.</a:t>
            </a:r>
            <a:endParaRPr sz="25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69" name="Google Shape;69;p2"/>
          <p:cNvPicPr preferRelativeResize="0"/>
          <p:nvPr/>
        </p:nvPicPr>
        <p:blipFill rotWithShape="1">
          <a:blip r:embed="rId12">
            <a:alphaModFix/>
          </a:blip>
          <a:srcRect b="6918" l="7530" r="19220" t="13196"/>
          <a:stretch/>
        </p:blipFill>
        <p:spPr>
          <a:xfrm>
            <a:off x="35147101" y="17087350"/>
            <a:ext cx="7072927" cy="5785079"/>
          </a:xfrm>
          <a:prstGeom prst="rect">
            <a:avLst/>
          </a:prstGeom>
          <a:noFill/>
          <a:ln>
            <a:noFill/>
          </a:ln>
        </p:spPr>
      </p:pic>
      <p:sp>
        <p:nvSpPr>
          <p:cNvPr id="70" name="Google Shape;70;p2"/>
          <p:cNvSpPr txBox="1"/>
          <p:nvPr/>
        </p:nvSpPr>
        <p:spPr>
          <a:xfrm>
            <a:off x="29119350" y="23000100"/>
            <a:ext cx="13011300" cy="1670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None/>
            </a:pPr>
            <a:r>
              <a:rPr lang="en-US" sz="2500">
                <a:solidFill>
                  <a:schemeClr val="dk2"/>
                </a:solidFill>
                <a:latin typeface="Open Sans"/>
                <a:ea typeface="Open Sans"/>
                <a:cs typeface="Open Sans"/>
                <a:sym typeface="Open Sans"/>
              </a:rPr>
              <a:t>      </a:t>
            </a:r>
            <a:r>
              <a:rPr lang="en-US" sz="2500">
                <a:solidFill>
                  <a:schemeClr val="dk2"/>
                </a:solidFill>
                <a:latin typeface="Open Sans"/>
                <a:ea typeface="Open Sans"/>
                <a:cs typeface="Open Sans"/>
                <a:sym typeface="Open Sans"/>
              </a:rPr>
              <a:t>both the pulse circuit and the equivalent circuit of the transducer.</a:t>
            </a:r>
            <a:endParaRPr sz="2500">
              <a:solidFill>
                <a:schemeClr val="dk2"/>
              </a:solidFill>
              <a:latin typeface="Open Sans"/>
              <a:ea typeface="Open Sans"/>
              <a:cs typeface="Open Sans"/>
              <a:sym typeface="Open Sans"/>
            </a:endParaRPr>
          </a:p>
          <a:p>
            <a:pPr indent="-317500" lvl="0" marL="457200" rtl="0" algn="l">
              <a:lnSpc>
                <a:spcPct val="110000"/>
              </a:lnSpc>
              <a:spcBef>
                <a:spcPts val="0"/>
              </a:spcBef>
              <a:spcAft>
                <a:spcPts val="0"/>
              </a:spcAft>
              <a:buClr>
                <a:schemeClr val="dk1"/>
              </a:buClr>
              <a:buSzPts val="1400"/>
              <a:buChar char="●"/>
            </a:pPr>
            <a:r>
              <a:rPr lang="en-US" sz="2500">
                <a:solidFill>
                  <a:schemeClr val="dk2"/>
                </a:solidFill>
                <a:latin typeface="Open Sans"/>
                <a:ea typeface="Open Sans"/>
                <a:cs typeface="Open Sans"/>
                <a:sym typeface="Open Sans"/>
              </a:rPr>
              <a:t>Given an input of 12V, our prototype boost circuit outputs 200V for a short duration. This may be due to an insufficient power supply.</a:t>
            </a:r>
            <a:endParaRPr sz="25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a:latin typeface="Calibri"/>
              <a:ea typeface="Calibri"/>
              <a:cs typeface="Calibri"/>
              <a:sym typeface="Calibri"/>
            </a:endParaRPr>
          </a:p>
        </p:txBody>
      </p:sp>
      <p:sp>
        <p:nvSpPr>
          <p:cNvPr id="71" name="Google Shape;71;p2"/>
          <p:cNvSpPr txBox="1"/>
          <p:nvPr/>
        </p:nvSpPr>
        <p:spPr>
          <a:xfrm>
            <a:off x="37071300" y="26156500"/>
            <a:ext cx="5999700" cy="2129700"/>
          </a:xfrm>
          <a:prstGeom prst="rect">
            <a:avLst/>
          </a:prstGeom>
          <a:noFill/>
          <a:ln>
            <a:noFill/>
          </a:ln>
        </p:spPr>
        <p:txBody>
          <a:bodyPr anchorCtr="0" anchor="t" bIns="91425" lIns="91425" spcFirstLastPara="1" rIns="91425" wrap="square" tIns="91425">
            <a:spAutoFit/>
          </a:bodyPr>
          <a:lstStyle/>
          <a:p>
            <a:pPr indent="0" lvl="0" marL="0" rtl="0" algn="just">
              <a:lnSpc>
                <a:spcPct val="110000"/>
              </a:lnSpc>
              <a:spcBef>
                <a:spcPts val="0"/>
              </a:spcBef>
              <a:spcAft>
                <a:spcPts val="0"/>
              </a:spcAft>
              <a:buClr>
                <a:schemeClr val="dk1"/>
              </a:buClr>
              <a:buSzPts val="1944"/>
              <a:buFont typeface="Arial"/>
              <a:buNone/>
            </a:pPr>
            <a:r>
              <a:rPr lang="en-US" sz="1944">
                <a:solidFill>
                  <a:schemeClr val="dk2"/>
                </a:solidFill>
                <a:latin typeface="Quattrocento Sans"/>
                <a:ea typeface="Quattrocento Sans"/>
                <a:cs typeface="Quattrocento Sans"/>
                <a:sym typeface="Quattrocento Sans"/>
              </a:rPr>
              <a:t>[3] R. W. Sutliff, “The Effects of Loading on Equivalent Electric Circuit Models for Piezoelectric Transducers,” thesis, 2018.</a:t>
            </a:r>
            <a:endParaRPr sz="1944">
              <a:solidFill>
                <a:schemeClr val="dk2"/>
              </a:solidFill>
              <a:latin typeface="Quattrocento Sans"/>
              <a:ea typeface="Quattrocento Sans"/>
              <a:cs typeface="Quattrocento Sans"/>
              <a:sym typeface="Quattrocento Sans"/>
            </a:endParaRPr>
          </a:p>
          <a:p>
            <a:pPr indent="0" lvl="0" marL="0" rtl="0" algn="just">
              <a:lnSpc>
                <a:spcPct val="110000"/>
              </a:lnSpc>
              <a:spcBef>
                <a:spcPts val="0"/>
              </a:spcBef>
              <a:spcAft>
                <a:spcPts val="0"/>
              </a:spcAft>
              <a:buClr>
                <a:schemeClr val="dk1"/>
              </a:buClr>
              <a:buSzPts val="1944"/>
              <a:buFont typeface="Arial"/>
              <a:buNone/>
            </a:pPr>
            <a:r>
              <a:t/>
            </a:r>
            <a:endParaRPr sz="1944">
              <a:solidFill>
                <a:schemeClr val="dk2"/>
              </a:solidFill>
              <a:latin typeface="Quattrocento Sans"/>
              <a:ea typeface="Quattrocento Sans"/>
              <a:cs typeface="Quattrocento Sans"/>
              <a:sym typeface="Quattrocento Sans"/>
            </a:endParaRPr>
          </a:p>
          <a:p>
            <a:pPr indent="0" lvl="0" marL="0" rtl="0" algn="just">
              <a:lnSpc>
                <a:spcPct val="110000"/>
              </a:lnSpc>
              <a:spcBef>
                <a:spcPts val="0"/>
              </a:spcBef>
              <a:spcAft>
                <a:spcPts val="0"/>
              </a:spcAft>
              <a:buClr>
                <a:schemeClr val="dk1"/>
              </a:buClr>
              <a:buSzPts val="1944"/>
              <a:buFont typeface="Arial"/>
              <a:buNone/>
            </a:pPr>
            <a:r>
              <a:rPr lang="en-US" sz="1944">
                <a:solidFill>
                  <a:schemeClr val="dk2"/>
                </a:solidFill>
                <a:latin typeface="Quattrocento Sans"/>
                <a:ea typeface="Quattrocento Sans"/>
                <a:cs typeface="Quattrocento Sans"/>
                <a:sym typeface="Quattrocento Sans"/>
              </a:rPr>
              <a:t>[4] “High-Voltage Current-Mode PWM Controller.” Supertex Inc., Sunnyvale, CA, 2008.</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2020-01-03T22:24:30Z</dcterms:created>
  <dc:creator>Chandler Simon</dc:creator>
</cp:coreProperties>
</file>